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8" d="100"/>
          <a:sy n="118" d="100"/>
        </p:scale>
        <p:origin x="8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918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IDO">
    <p:bg>
      <p:bgPr>
        <a:solidFill>
          <a:srgbClr val="EDF0ED"/>
        </a:solidFill>
        <a:effectLst/>
      </p:bgPr>
    </p:bg>
    <p:spTree>
      <p:nvGrpSpPr>
        <p:cNvPr id="1" name=""/>
        <p:cNvGrpSpPr/>
        <p:nvPr/>
      </p:nvGrpSpPr>
      <p:grpSpPr>
        <a:xfrm>
          <a:off x="0" y="0"/>
          <a:ext cx="0" cy="0"/>
          <a:chOff x="0" y="0"/>
          <a:chExt cx="0" cy="0"/>
        </a:xfrm>
      </p:grpSpPr>
      <p:pic>
        <p:nvPicPr>
          <p:cNvPr id="2" name="Image 0" descr="/home/claude/assets/image3.png"/>
          <p:cNvPicPr>
            <a:picLocks noChangeAspect="1"/>
          </p:cNvPicPr>
          <p:nvPr/>
        </p:nvPicPr>
        <p:blipFill>
          <a:blip r:embed="rId2"/>
          <a:stretch>
            <a:fillRect/>
          </a:stretch>
        </p:blipFill>
        <p:spPr>
          <a:xfrm>
            <a:off x="502920" y="365760"/>
            <a:ext cx="1143000" cy="448056"/>
          </a:xfrm>
          <a:prstGeom prst="rect">
            <a:avLst/>
          </a:prstGeom>
        </p:spPr>
      </p:pic>
      <p:sp>
        <p:nvSpPr>
          <p:cNvPr id="3" name="Text 0"/>
          <p:cNvSpPr/>
          <p:nvPr/>
        </p:nvSpPr>
        <p:spPr>
          <a:xfrm>
            <a:off x="5943600" y="457200"/>
            <a:ext cx="5742432" cy="320040"/>
          </a:xfrm>
          <a:prstGeom prst="rect">
            <a:avLst/>
          </a:prstGeom>
          <a:noFill/>
          <a:ln/>
        </p:spPr>
        <p:txBody>
          <a:bodyPr wrap="square" lIns="0" tIns="0" rIns="0" bIns="0" rtlCol="0" anchor="ctr"/>
          <a:lstStyle/>
          <a:p>
            <a:pPr marL="0" indent="0" algn="r">
              <a:buNone/>
            </a:pPr>
            <a:r>
              <a:rPr lang="en-US" sz="1150" kern="0" spc="150" dirty="0">
                <a:solidFill>
                  <a:srgbClr val="8A939B"/>
                </a:solidFill>
                <a:latin typeface="Host Grotesk" pitchFamily="34" charset="0"/>
                <a:ea typeface="Host Grotesk" pitchFamily="34" charset="-122"/>
                <a:cs typeface="Host Grotesk" pitchFamily="34" charset="-120"/>
              </a:rPr>
              <a:t>CLASE DE PÓKER · INTRODUCCIÓN A ETHOS POKER</a:t>
            </a:r>
            <a:endParaRPr lang="en-US" sz="115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SCU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home/claude/assets/image2.png"/>
          <p:cNvPicPr>
            <a:picLocks noChangeAspect="1"/>
          </p:cNvPicPr>
          <p:nvPr/>
        </p:nvPicPr>
        <p:blipFill>
          <a:blip r:embed="rId3"/>
          <a:stretch>
            <a:fillRect/>
          </a:stretch>
        </p:blipFill>
        <p:spPr>
          <a:xfrm>
            <a:off x="502920" y="411480"/>
            <a:ext cx="1307592" cy="51206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02920" y="1417320"/>
            <a:ext cx="7863840" cy="457200"/>
          </a:xfrm>
          <a:prstGeom prst="rect">
            <a:avLst/>
          </a:prstGeom>
          <a:solidFill>
            <a:srgbClr val="0F1B29">
              <a:alpha val="0"/>
            </a:srgbClr>
          </a:solidFill>
          <a:ln w="12700">
            <a:solidFill>
              <a:srgbClr val="C79A5C"/>
            </a:solidFill>
            <a:prstDash val="solid"/>
          </a:ln>
        </p:spPr>
      </p:sp>
      <p:sp>
        <p:nvSpPr>
          <p:cNvPr id="3" name="Text 1"/>
          <p:cNvSpPr txBox="1"/>
          <p:nvPr/>
        </p:nvSpPr>
        <p:spPr>
          <a:xfrm>
            <a:off x="502920" y="1417320"/>
            <a:ext cx="7863840" cy="457200"/>
          </a:xfrm>
          <a:prstGeom prst="rect">
            <a:avLst/>
          </a:prstGeom>
          <a:noFill/>
          <a:ln/>
        </p:spPr>
        <p:txBody>
          <a:bodyPr wrap="square" lIns="0" tIns="0" rIns="0" bIns="0" rtlCol="0" anchor="ctr"/>
          <a:lstStyle/>
          <a:p>
            <a:pPr marL="0" indent="0" algn="ctr">
              <a:buNone/>
            </a:pPr>
            <a:r>
              <a:rPr lang="en-US" sz="1150" b="1" kern="0" spc="100" dirty="0">
                <a:solidFill>
                  <a:srgbClr val="C79A5C"/>
                </a:solidFill>
                <a:latin typeface="Host Grotesk" pitchFamily="34" charset="0"/>
                <a:ea typeface="Host Grotesk" pitchFamily="34" charset="-122"/>
                <a:cs typeface="Host Grotesk" pitchFamily="34" charset="-120"/>
              </a:rPr>
              <a:t>CLASE DE INTRODUCCIÓN · GRUPO GAMMA (PRINCIPIANTES) ·</a:t>
            </a:r>
            <a:endParaRPr lang="en-US" sz="1150" dirty="0"/>
          </a:p>
        </p:txBody>
      </p:sp>
      <p:sp>
        <p:nvSpPr>
          <p:cNvPr id="4" name="Text 2"/>
          <p:cNvSpPr txBox="1"/>
          <p:nvPr/>
        </p:nvSpPr>
        <p:spPr>
          <a:xfrm>
            <a:off x="502920" y="2148840"/>
            <a:ext cx="10515600" cy="914400"/>
          </a:xfrm>
          <a:prstGeom prst="rect">
            <a:avLst/>
          </a:prstGeom>
          <a:noFill/>
          <a:ln/>
        </p:spPr>
        <p:txBody>
          <a:bodyPr wrap="square" lIns="0" tIns="0" rIns="0" bIns="0" rtlCol="0" anchor="ctr"/>
          <a:lstStyle/>
          <a:p>
            <a:pPr marL="0" indent="0">
              <a:buNone/>
            </a:pPr>
            <a:r>
              <a:rPr lang="en-US" sz="4400" dirty="0">
                <a:solidFill>
                  <a:srgbClr val="FFFFFF"/>
                </a:solidFill>
                <a:latin typeface="Host Grotesk" pitchFamily="34" charset="0"/>
                <a:ea typeface="Host Grotesk" pitchFamily="34" charset="-122"/>
                <a:cs typeface="Host Grotesk" pitchFamily="34" charset="-120"/>
              </a:rPr>
              <a:t>Ethos Poker</a:t>
            </a:r>
            <a:endParaRPr lang="en-US" sz="4400" dirty="0"/>
          </a:p>
        </p:txBody>
      </p:sp>
      <p:sp>
        <p:nvSpPr>
          <p:cNvPr id="5" name="Text 3"/>
          <p:cNvSpPr txBox="1"/>
          <p:nvPr/>
        </p:nvSpPr>
        <p:spPr>
          <a:xfrm>
            <a:off x="502920" y="3291840"/>
            <a:ext cx="8778240" cy="1554480"/>
          </a:xfrm>
          <a:prstGeom prst="rect">
            <a:avLst/>
          </a:prstGeom>
          <a:noFill/>
          <a:ln/>
        </p:spPr>
        <p:txBody>
          <a:bodyPr wrap="square" lIns="0" tIns="0" rIns="0" bIns="0" rtlCol="0" anchor="t"/>
          <a:lstStyle/>
          <a:p>
            <a:pPr marL="0" indent="0">
              <a:lnSpc>
                <a:spcPct val="115000"/>
              </a:lnSpc>
              <a:buNone/>
            </a:pPr>
            <a:r>
              <a:rPr lang="en-US" sz="1500" dirty="0">
                <a:solidFill>
                  <a:srgbClr val="C7D0D6"/>
                </a:solidFill>
                <a:latin typeface="Host Grotesk" pitchFamily="34" charset="0"/>
                <a:ea typeface="Host Grotesk" pitchFamily="34" charset="-122"/>
                <a:cs typeface="Host Grotesk" pitchFamily="34" charset="-120"/>
              </a:rPr>
              <a:t>Clase introductoria de la escuela de torneos fundada por Fernando Martín hace poco más de un año: filosofía, estructura progresiva por niveles, equipo de coaches, reglas de comunidad y los cuatro pilares que, según el fundador, sostienen una carrera rentable en torneos. </a:t>
            </a:r>
            <a:r>
              <a:rPr lang="en-US" sz="1500" i="1" dirty="0">
                <a:solidFill>
                  <a:srgbClr val="C7D0D6"/>
                </a:solidFill>
                <a:latin typeface="Host Grotesk" pitchFamily="34" charset="0"/>
                <a:ea typeface="Host Grotesk" pitchFamily="34" charset="-122"/>
                <a:cs typeface="Host Grotesk" pitchFamily="34" charset="-120"/>
              </a:rPr>
              <a:t>Ethos</a:t>
            </a:r>
            <a:r>
              <a:rPr lang="en-US" sz="1500" dirty="0">
                <a:solidFill>
                  <a:srgbClr val="C7D0D6"/>
                </a:solidFill>
                <a:latin typeface="Host Grotesk" pitchFamily="34" charset="0"/>
                <a:ea typeface="Host Grotesk" pitchFamily="34" charset="-122"/>
                <a:cs typeface="Host Grotesk" pitchFamily="34" charset="-120"/>
              </a:rPr>
              <a:t> —del griego, carácter o identidad de una comunidad— nombra tanto la escuela como el compromiso declarado: no vender sueños, construir situaciones reales.</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MAPA DE LA CLASE</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Contenido</a:t>
            </a:r>
            <a:endParaRPr lang="en-US" sz="2700" dirty="0"/>
          </a:p>
        </p:txBody>
      </p:sp>
      <p:sp>
        <p:nvSpPr>
          <p:cNvPr id="4" name="Shape 2"/>
          <p:cNvSpPr/>
          <p:nvPr/>
        </p:nvSpPr>
        <p:spPr>
          <a:xfrm>
            <a:off x="502920" y="1856232"/>
            <a:ext cx="11183112" cy="0"/>
          </a:xfrm>
          <a:prstGeom prst="line">
            <a:avLst/>
          </a:prstGeom>
          <a:noFill/>
          <a:ln w="12700">
            <a:solidFill>
              <a:srgbClr val="DCE1DC"/>
            </a:solidFill>
            <a:prstDash val="solid"/>
          </a:ln>
        </p:spPr>
      </p:sp>
      <p:sp>
        <p:nvSpPr>
          <p:cNvPr id="5" name="Shape 3"/>
          <p:cNvSpPr/>
          <p:nvPr/>
        </p:nvSpPr>
        <p:spPr>
          <a:xfrm>
            <a:off x="502920" y="2148840"/>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6" name="Shape 4"/>
          <p:cNvSpPr/>
          <p:nvPr/>
        </p:nvSpPr>
        <p:spPr>
          <a:xfrm>
            <a:off x="685800" y="2295144"/>
            <a:ext cx="329184" cy="329184"/>
          </a:xfrm>
          <a:prstGeom prst="ellipse">
            <a:avLst/>
          </a:prstGeom>
          <a:solidFill>
            <a:srgbClr val="253746"/>
          </a:solidFill>
          <a:ln w="12700">
            <a:solidFill>
              <a:srgbClr val="253746"/>
            </a:solidFill>
            <a:prstDash val="solid"/>
          </a:ln>
        </p:spPr>
      </p:sp>
      <p:sp>
        <p:nvSpPr>
          <p:cNvPr id="7" name="Text 5"/>
          <p:cNvSpPr txBox="1"/>
          <p:nvPr/>
        </p:nvSpPr>
        <p:spPr>
          <a:xfrm>
            <a:off x="685800" y="2295144"/>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01</a:t>
            </a:r>
            <a:endParaRPr lang="en-US" sz="1050" dirty="0"/>
          </a:p>
        </p:txBody>
      </p:sp>
      <p:sp>
        <p:nvSpPr>
          <p:cNvPr id="8" name="Text 6"/>
          <p:cNvSpPr txBox="1"/>
          <p:nvPr/>
        </p:nvSpPr>
        <p:spPr>
          <a:xfrm>
            <a:off x="1234440" y="2148840"/>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Ethos Poker</a:t>
            </a:r>
            <a:endParaRPr lang="en-US" sz="1500" dirty="0"/>
          </a:p>
        </p:txBody>
      </p:sp>
      <p:sp>
        <p:nvSpPr>
          <p:cNvPr id="9" name="Shape 7"/>
          <p:cNvSpPr/>
          <p:nvPr/>
        </p:nvSpPr>
        <p:spPr>
          <a:xfrm>
            <a:off x="502920" y="2935224"/>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0" name="Shape 8"/>
          <p:cNvSpPr/>
          <p:nvPr/>
        </p:nvSpPr>
        <p:spPr>
          <a:xfrm>
            <a:off x="685800" y="3081528"/>
            <a:ext cx="329184" cy="329184"/>
          </a:xfrm>
          <a:prstGeom prst="ellipse">
            <a:avLst/>
          </a:prstGeom>
          <a:solidFill>
            <a:srgbClr val="253746"/>
          </a:solidFill>
          <a:ln w="12700">
            <a:solidFill>
              <a:srgbClr val="253746"/>
            </a:solidFill>
            <a:prstDash val="solid"/>
          </a:ln>
        </p:spPr>
      </p:sp>
      <p:sp>
        <p:nvSpPr>
          <p:cNvPr id="11" name="Text 9"/>
          <p:cNvSpPr txBox="1"/>
          <p:nvPr/>
        </p:nvSpPr>
        <p:spPr>
          <a:xfrm>
            <a:off x="685800" y="3081528"/>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02</a:t>
            </a:r>
            <a:endParaRPr lang="en-US" sz="1050" dirty="0"/>
          </a:p>
        </p:txBody>
      </p:sp>
      <p:sp>
        <p:nvSpPr>
          <p:cNvPr id="12" name="Text 10"/>
          <p:cNvSpPr txBox="1"/>
          <p:nvPr/>
        </p:nvSpPr>
        <p:spPr>
          <a:xfrm>
            <a:off x="1234440" y="2935224"/>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Metodología</a:t>
            </a:r>
            <a:endParaRPr lang="en-US" sz="1500" dirty="0"/>
          </a:p>
        </p:txBody>
      </p:sp>
      <p:sp>
        <p:nvSpPr>
          <p:cNvPr id="13" name="Shape 11"/>
          <p:cNvSpPr/>
          <p:nvPr/>
        </p:nvSpPr>
        <p:spPr>
          <a:xfrm>
            <a:off x="502920" y="3721608"/>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4" name="Shape 12"/>
          <p:cNvSpPr/>
          <p:nvPr/>
        </p:nvSpPr>
        <p:spPr>
          <a:xfrm>
            <a:off x="685800" y="3867912"/>
            <a:ext cx="329184" cy="329184"/>
          </a:xfrm>
          <a:prstGeom prst="ellipse">
            <a:avLst/>
          </a:prstGeom>
          <a:solidFill>
            <a:srgbClr val="253746"/>
          </a:solidFill>
          <a:ln w="12700">
            <a:solidFill>
              <a:srgbClr val="253746"/>
            </a:solidFill>
            <a:prstDash val="solid"/>
          </a:ln>
        </p:spPr>
      </p:sp>
      <p:sp>
        <p:nvSpPr>
          <p:cNvPr id="15" name="Text 13"/>
          <p:cNvSpPr txBox="1"/>
          <p:nvPr/>
        </p:nvSpPr>
        <p:spPr>
          <a:xfrm>
            <a:off x="685800" y="3867912"/>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03</a:t>
            </a:r>
            <a:endParaRPr lang="en-US" sz="1050" dirty="0"/>
          </a:p>
        </p:txBody>
      </p:sp>
      <p:sp>
        <p:nvSpPr>
          <p:cNvPr id="16" name="Text 14"/>
          <p:cNvSpPr txBox="1"/>
          <p:nvPr/>
        </p:nvSpPr>
        <p:spPr>
          <a:xfrm>
            <a:off x="1234440" y="3721608"/>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Niveles</a:t>
            </a:r>
            <a:endParaRPr lang="en-US" sz="1500" dirty="0"/>
          </a:p>
        </p:txBody>
      </p:sp>
      <p:sp>
        <p:nvSpPr>
          <p:cNvPr id="17" name="Shape 15"/>
          <p:cNvSpPr/>
          <p:nvPr/>
        </p:nvSpPr>
        <p:spPr>
          <a:xfrm>
            <a:off x="502920" y="4507992"/>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8" name="Shape 16"/>
          <p:cNvSpPr/>
          <p:nvPr/>
        </p:nvSpPr>
        <p:spPr>
          <a:xfrm>
            <a:off x="685800" y="4654296"/>
            <a:ext cx="329184" cy="329184"/>
          </a:xfrm>
          <a:prstGeom prst="ellipse">
            <a:avLst/>
          </a:prstGeom>
          <a:solidFill>
            <a:srgbClr val="253746"/>
          </a:solidFill>
          <a:ln w="12700">
            <a:solidFill>
              <a:srgbClr val="253746"/>
            </a:solidFill>
            <a:prstDash val="solid"/>
          </a:ln>
        </p:spPr>
      </p:sp>
      <p:sp>
        <p:nvSpPr>
          <p:cNvPr id="19" name="Text 17"/>
          <p:cNvSpPr txBox="1"/>
          <p:nvPr/>
        </p:nvSpPr>
        <p:spPr>
          <a:xfrm>
            <a:off x="685800" y="4654296"/>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04</a:t>
            </a:r>
            <a:endParaRPr lang="en-US" sz="1050" dirty="0"/>
          </a:p>
        </p:txBody>
      </p:sp>
      <p:sp>
        <p:nvSpPr>
          <p:cNvPr id="20" name="Text 18"/>
          <p:cNvSpPr txBox="1"/>
          <p:nvPr/>
        </p:nvSpPr>
        <p:spPr>
          <a:xfrm>
            <a:off x="1234440" y="4507992"/>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Coaches</a:t>
            </a:r>
            <a:endParaRPr lang="en-US" sz="1500" dirty="0"/>
          </a:p>
        </p:txBody>
      </p:sp>
      <p:sp>
        <p:nvSpPr>
          <p:cNvPr id="21" name="Shape 19"/>
          <p:cNvSpPr/>
          <p:nvPr/>
        </p:nvSpPr>
        <p:spPr>
          <a:xfrm>
            <a:off x="502920" y="5294376"/>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2" name="Shape 20"/>
          <p:cNvSpPr/>
          <p:nvPr/>
        </p:nvSpPr>
        <p:spPr>
          <a:xfrm>
            <a:off x="685800" y="5440680"/>
            <a:ext cx="329184" cy="329184"/>
          </a:xfrm>
          <a:prstGeom prst="ellipse">
            <a:avLst/>
          </a:prstGeom>
          <a:solidFill>
            <a:srgbClr val="253746"/>
          </a:solidFill>
          <a:ln w="12700">
            <a:solidFill>
              <a:srgbClr val="253746"/>
            </a:solidFill>
            <a:prstDash val="solid"/>
          </a:ln>
        </p:spPr>
      </p:sp>
      <p:sp>
        <p:nvSpPr>
          <p:cNvPr id="23" name="Text 21"/>
          <p:cNvSpPr txBox="1"/>
          <p:nvPr/>
        </p:nvSpPr>
        <p:spPr>
          <a:xfrm>
            <a:off x="685800" y="5440680"/>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05</a:t>
            </a:r>
            <a:endParaRPr lang="en-US" sz="1050" dirty="0"/>
          </a:p>
        </p:txBody>
      </p:sp>
      <p:sp>
        <p:nvSpPr>
          <p:cNvPr id="24" name="Text 22"/>
          <p:cNvSpPr txBox="1"/>
          <p:nvPr/>
        </p:nvSpPr>
        <p:spPr>
          <a:xfrm>
            <a:off x="1234440" y="5294376"/>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Comunidad</a:t>
            </a:r>
            <a:endParaRPr lang="en-US" sz="1500" dirty="0"/>
          </a:p>
        </p:txBody>
      </p:sp>
      <p:sp>
        <p:nvSpPr>
          <p:cNvPr id="25" name="Shape 23"/>
          <p:cNvSpPr/>
          <p:nvPr/>
        </p:nvSpPr>
        <p:spPr>
          <a:xfrm>
            <a:off x="6172200" y="2148840"/>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6" name="Shape 24"/>
          <p:cNvSpPr/>
          <p:nvPr/>
        </p:nvSpPr>
        <p:spPr>
          <a:xfrm>
            <a:off x="6355080" y="2295144"/>
            <a:ext cx="329184" cy="329184"/>
          </a:xfrm>
          <a:prstGeom prst="ellipse">
            <a:avLst/>
          </a:prstGeom>
          <a:solidFill>
            <a:srgbClr val="253746"/>
          </a:solidFill>
          <a:ln w="12700">
            <a:solidFill>
              <a:srgbClr val="253746"/>
            </a:solidFill>
            <a:prstDash val="solid"/>
          </a:ln>
        </p:spPr>
      </p:sp>
      <p:sp>
        <p:nvSpPr>
          <p:cNvPr id="27" name="Text 25"/>
          <p:cNvSpPr txBox="1"/>
          <p:nvPr/>
        </p:nvSpPr>
        <p:spPr>
          <a:xfrm>
            <a:off x="6355080" y="2295144"/>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06</a:t>
            </a:r>
            <a:endParaRPr lang="en-US" sz="1050" dirty="0"/>
          </a:p>
        </p:txBody>
      </p:sp>
      <p:sp>
        <p:nvSpPr>
          <p:cNvPr id="28" name="Text 26"/>
          <p:cNvSpPr txBox="1"/>
          <p:nvPr/>
        </p:nvSpPr>
        <p:spPr>
          <a:xfrm>
            <a:off x="6903720" y="2148840"/>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Varianza</a:t>
            </a:r>
            <a:endParaRPr lang="en-US" sz="1500" dirty="0"/>
          </a:p>
        </p:txBody>
      </p:sp>
      <p:sp>
        <p:nvSpPr>
          <p:cNvPr id="29" name="Shape 27"/>
          <p:cNvSpPr/>
          <p:nvPr/>
        </p:nvSpPr>
        <p:spPr>
          <a:xfrm>
            <a:off x="6172200" y="2935224"/>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0" name="Shape 28"/>
          <p:cNvSpPr/>
          <p:nvPr/>
        </p:nvSpPr>
        <p:spPr>
          <a:xfrm>
            <a:off x="6355080" y="3081528"/>
            <a:ext cx="329184" cy="329184"/>
          </a:xfrm>
          <a:prstGeom prst="ellipse">
            <a:avLst/>
          </a:prstGeom>
          <a:solidFill>
            <a:srgbClr val="253746"/>
          </a:solidFill>
          <a:ln w="12700">
            <a:solidFill>
              <a:srgbClr val="253746"/>
            </a:solidFill>
            <a:prstDash val="solid"/>
          </a:ln>
        </p:spPr>
      </p:sp>
      <p:sp>
        <p:nvSpPr>
          <p:cNvPr id="31" name="Text 29"/>
          <p:cNvSpPr txBox="1"/>
          <p:nvPr/>
        </p:nvSpPr>
        <p:spPr>
          <a:xfrm>
            <a:off x="6355080" y="3081528"/>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07</a:t>
            </a:r>
            <a:endParaRPr lang="en-US" sz="1050" dirty="0"/>
          </a:p>
        </p:txBody>
      </p:sp>
      <p:sp>
        <p:nvSpPr>
          <p:cNvPr id="32" name="Text 30"/>
          <p:cNvSpPr txBox="1"/>
          <p:nvPr/>
        </p:nvSpPr>
        <p:spPr>
          <a:xfrm>
            <a:off x="6903720" y="2935224"/>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Dimensiones</a:t>
            </a:r>
            <a:endParaRPr lang="en-US" sz="1500" dirty="0"/>
          </a:p>
        </p:txBody>
      </p:sp>
      <p:sp>
        <p:nvSpPr>
          <p:cNvPr id="33" name="Shape 31"/>
          <p:cNvSpPr/>
          <p:nvPr/>
        </p:nvSpPr>
        <p:spPr>
          <a:xfrm>
            <a:off x="6172200" y="3721608"/>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4" name="Shape 32"/>
          <p:cNvSpPr/>
          <p:nvPr/>
        </p:nvSpPr>
        <p:spPr>
          <a:xfrm>
            <a:off x="6355080" y="3867912"/>
            <a:ext cx="329184" cy="329184"/>
          </a:xfrm>
          <a:prstGeom prst="ellipse">
            <a:avLst/>
          </a:prstGeom>
          <a:solidFill>
            <a:srgbClr val="253746"/>
          </a:solidFill>
          <a:ln w="12700">
            <a:solidFill>
              <a:srgbClr val="253746"/>
            </a:solidFill>
            <a:prstDash val="solid"/>
          </a:ln>
        </p:spPr>
      </p:sp>
      <p:sp>
        <p:nvSpPr>
          <p:cNvPr id="35" name="Text 33"/>
          <p:cNvSpPr txBox="1"/>
          <p:nvPr/>
        </p:nvSpPr>
        <p:spPr>
          <a:xfrm>
            <a:off x="6355080" y="3867912"/>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08</a:t>
            </a:r>
            <a:endParaRPr lang="en-US" sz="1050" dirty="0"/>
          </a:p>
        </p:txBody>
      </p:sp>
      <p:sp>
        <p:nvSpPr>
          <p:cNvPr id="36" name="Text 34"/>
          <p:cNvSpPr txBox="1"/>
          <p:nvPr/>
        </p:nvSpPr>
        <p:spPr>
          <a:xfrm>
            <a:off x="6903720" y="3721608"/>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Banca</a:t>
            </a:r>
            <a:endParaRPr lang="en-US" sz="1500" dirty="0"/>
          </a:p>
        </p:txBody>
      </p:sp>
      <p:sp>
        <p:nvSpPr>
          <p:cNvPr id="37" name="Shape 35"/>
          <p:cNvSpPr/>
          <p:nvPr/>
        </p:nvSpPr>
        <p:spPr>
          <a:xfrm>
            <a:off x="6172200" y="4507992"/>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8" name="Shape 36"/>
          <p:cNvSpPr/>
          <p:nvPr/>
        </p:nvSpPr>
        <p:spPr>
          <a:xfrm>
            <a:off x="6355080" y="4654296"/>
            <a:ext cx="329184" cy="329184"/>
          </a:xfrm>
          <a:prstGeom prst="ellipse">
            <a:avLst/>
          </a:prstGeom>
          <a:solidFill>
            <a:srgbClr val="253746"/>
          </a:solidFill>
          <a:ln w="12700">
            <a:solidFill>
              <a:srgbClr val="253746"/>
            </a:solidFill>
            <a:prstDash val="solid"/>
          </a:ln>
        </p:spPr>
      </p:sp>
      <p:sp>
        <p:nvSpPr>
          <p:cNvPr id="39" name="Text 37"/>
          <p:cNvSpPr txBox="1"/>
          <p:nvPr/>
        </p:nvSpPr>
        <p:spPr>
          <a:xfrm>
            <a:off x="6355080" y="4654296"/>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09</a:t>
            </a:r>
            <a:endParaRPr lang="en-US" sz="1050" dirty="0"/>
          </a:p>
        </p:txBody>
      </p:sp>
      <p:sp>
        <p:nvSpPr>
          <p:cNvPr id="40" name="Text 38"/>
          <p:cNvSpPr txBox="1"/>
          <p:nvPr/>
        </p:nvSpPr>
        <p:spPr>
          <a:xfrm>
            <a:off x="6903720" y="4507992"/>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Promesa</a:t>
            </a:r>
            <a:endParaRPr lang="en-US" sz="1500" dirty="0"/>
          </a:p>
        </p:txBody>
      </p:sp>
      <p:sp>
        <p:nvSpPr>
          <p:cNvPr id="41" name="Shape 39"/>
          <p:cNvSpPr/>
          <p:nvPr/>
        </p:nvSpPr>
        <p:spPr>
          <a:xfrm>
            <a:off x="6172200" y="5294376"/>
            <a:ext cx="5486400" cy="621792"/>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42" name="Shape 40"/>
          <p:cNvSpPr/>
          <p:nvPr/>
        </p:nvSpPr>
        <p:spPr>
          <a:xfrm>
            <a:off x="6355080" y="5440680"/>
            <a:ext cx="329184" cy="329184"/>
          </a:xfrm>
          <a:prstGeom prst="ellipse">
            <a:avLst/>
          </a:prstGeom>
          <a:solidFill>
            <a:srgbClr val="253746"/>
          </a:solidFill>
          <a:ln w="12700">
            <a:solidFill>
              <a:srgbClr val="253746"/>
            </a:solidFill>
            <a:prstDash val="solid"/>
          </a:ln>
        </p:spPr>
      </p:sp>
      <p:sp>
        <p:nvSpPr>
          <p:cNvPr id="43" name="Text 41"/>
          <p:cNvSpPr txBox="1"/>
          <p:nvPr/>
        </p:nvSpPr>
        <p:spPr>
          <a:xfrm>
            <a:off x="6355080" y="5440680"/>
            <a:ext cx="329184"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Host Grotesk" pitchFamily="34" charset="0"/>
                <a:ea typeface="Host Grotesk" pitchFamily="34" charset="-122"/>
                <a:cs typeface="Host Grotesk" pitchFamily="34" charset="-120"/>
              </a:rPr>
              <a:t>10</a:t>
            </a:r>
            <a:endParaRPr lang="en-US" sz="1050" dirty="0"/>
          </a:p>
        </p:txBody>
      </p:sp>
      <p:sp>
        <p:nvSpPr>
          <p:cNvPr id="44" name="Text 42"/>
          <p:cNvSpPr txBox="1"/>
          <p:nvPr/>
        </p:nvSpPr>
        <p:spPr>
          <a:xfrm>
            <a:off x="6903720" y="5294376"/>
            <a:ext cx="4572000" cy="621792"/>
          </a:xfrm>
          <a:prstGeom prst="rect">
            <a:avLst/>
          </a:prstGeom>
          <a:noFill/>
          <a:ln/>
        </p:spPr>
        <p:txBody>
          <a:bodyPr wrap="square" lIns="0" tIns="0" rIns="0" bIns="0" rtlCol="0" anchor="ctr"/>
          <a:lstStyle/>
          <a:p>
            <a:pPr marL="0" indent="0">
              <a:buNone/>
            </a:pPr>
            <a:r>
              <a:rPr lang="en-US" sz="1500" dirty="0">
                <a:solidFill>
                  <a:srgbClr val="1B2A36"/>
                </a:solidFill>
                <a:latin typeface="Host Grotesk" pitchFamily="34" charset="0"/>
                <a:ea typeface="Host Grotesk" pitchFamily="34" charset="-122"/>
                <a:cs typeface="Host Grotesk" pitchFamily="34" charset="-120"/>
              </a:rPr>
              <a:t>Cierre</a:t>
            </a:r>
            <a:endParaRPr lang="en-US" sz="1500" dirty="0"/>
          </a:p>
        </p:txBody>
      </p:sp>
      <p:sp>
        <p:nvSpPr>
          <p:cNvPr id="4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01</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Ethos Poker</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Shape 5"/>
          <p:cNvSpPr/>
          <p:nvPr/>
        </p:nvSpPr>
        <p:spPr>
          <a:xfrm>
            <a:off x="502920" y="2103120"/>
            <a:ext cx="2658618" cy="2103120"/>
          </a:xfrm>
          <a:prstGeom prst="rect">
            <a:avLst/>
          </a:prstGeom>
          <a:solidFill>
            <a:srgbClr val="16222F"/>
          </a:solidFill>
          <a:ln w="9525">
            <a:solidFill>
              <a:srgbClr val="223244"/>
            </a:solidFill>
            <a:prstDash val="solid"/>
          </a:ln>
        </p:spPr>
      </p:sp>
      <p:sp>
        <p:nvSpPr>
          <p:cNvPr id="8" name="Text 6"/>
          <p:cNvSpPr txBox="1"/>
          <p:nvPr/>
        </p:nvSpPr>
        <p:spPr>
          <a:xfrm>
            <a:off x="758952" y="2331720"/>
            <a:ext cx="2201418" cy="548640"/>
          </a:xfrm>
          <a:prstGeom prst="rect">
            <a:avLst/>
          </a:prstGeom>
          <a:noFill/>
          <a:ln/>
        </p:spPr>
        <p:txBody>
          <a:bodyPr wrap="square" lIns="0" tIns="0" rIns="0" bIns="0" rtlCol="0" anchor="t"/>
          <a:lstStyle/>
          <a:p>
            <a:pPr marL="0" indent="0">
              <a:buNone/>
            </a:pPr>
            <a:r>
              <a:rPr lang="en-US" sz="3000" b="1" dirty="0">
                <a:solidFill>
                  <a:srgbClr val="C79A5C"/>
                </a:solidFill>
                <a:latin typeface="Host Grotesk" pitchFamily="34" charset="0"/>
                <a:ea typeface="Host Grotesk" pitchFamily="34" charset="-122"/>
                <a:cs typeface="Host Grotesk" pitchFamily="34" charset="-120"/>
              </a:rPr>
              <a:t>01</a:t>
            </a:r>
            <a:endParaRPr lang="en-US" sz="3000" dirty="0"/>
          </a:p>
        </p:txBody>
      </p:sp>
      <p:sp>
        <p:nvSpPr>
          <p:cNvPr id="9" name="Text 7"/>
          <p:cNvSpPr txBox="1"/>
          <p:nvPr/>
        </p:nvSpPr>
        <p:spPr>
          <a:xfrm>
            <a:off x="758952" y="2944368"/>
            <a:ext cx="2201418" cy="320040"/>
          </a:xfrm>
          <a:prstGeom prst="rect">
            <a:avLst/>
          </a:prstGeom>
          <a:noFill/>
          <a:ln/>
        </p:spPr>
        <p:txBody>
          <a:bodyPr wrap="square" lIns="0" tIns="0" rIns="0" bIns="0" rtlCol="0" anchor="t"/>
          <a:lstStyle/>
          <a:p>
            <a:pPr marL="0" indent="0">
              <a:buNone/>
            </a:pPr>
            <a:r>
              <a:rPr lang="en-US" sz="1400" b="1" dirty="0">
                <a:solidFill>
                  <a:srgbClr val="FFFFFF"/>
                </a:solidFill>
                <a:latin typeface="Host Grotesk" pitchFamily="34" charset="0"/>
                <a:ea typeface="Host Grotesk" pitchFamily="34" charset="-122"/>
                <a:cs typeface="Host Grotesk" pitchFamily="34" charset="-120"/>
              </a:rPr>
              <a:t>Gestión emocional</a:t>
            </a:r>
            <a:endParaRPr lang="en-US" sz="1400" dirty="0"/>
          </a:p>
        </p:txBody>
      </p:sp>
      <p:sp>
        <p:nvSpPr>
          <p:cNvPr id="10" name="Text 8"/>
          <p:cNvSpPr txBox="1"/>
          <p:nvPr/>
        </p:nvSpPr>
        <p:spPr>
          <a:xfrm>
            <a:off x="758952" y="3310128"/>
            <a:ext cx="2201418" cy="777240"/>
          </a:xfrm>
          <a:prstGeom prst="rect">
            <a:avLst/>
          </a:prstGeom>
          <a:noFill/>
          <a:ln/>
        </p:spPr>
        <p:txBody>
          <a:bodyPr wrap="square" lIns="0" tIns="0" rIns="0" bIns="0" rtlCol="0" anchor="t"/>
          <a:lstStyle/>
          <a:p>
            <a:pPr marL="0" indent="0">
              <a:lnSpc>
                <a:spcPct val="110000"/>
              </a:lnSpc>
              <a:buNone/>
            </a:pPr>
            <a:r>
              <a:rPr lang="en-US" sz="1150" dirty="0">
                <a:solidFill>
                  <a:srgbClr val="C7CDD3"/>
                </a:solidFill>
                <a:latin typeface="Host Grotesk" pitchFamily="34" charset="0"/>
                <a:ea typeface="Host Grotesk" pitchFamily="34" charset="-122"/>
                <a:cs typeface="Host Grotesk" pitchFamily="34" charset="-120"/>
              </a:rPr>
              <a:t>Resiliencia ante la varianza, separación del ego, proceso sobre resultado.</a:t>
            </a:r>
            <a:endParaRPr lang="en-US" sz="1150" dirty="0"/>
          </a:p>
        </p:txBody>
      </p:sp>
      <p:sp>
        <p:nvSpPr>
          <p:cNvPr id="11" name="Shape 9"/>
          <p:cNvSpPr/>
          <p:nvPr/>
        </p:nvSpPr>
        <p:spPr>
          <a:xfrm>
            <a:off x="3344418" y="2103120"/>
            <a:ext cx="2658618" cy="2103120"/>
          </a:xfrm>
          <a:prstGeom prst="rect">
            <a:avLst/>
          </a:prstGeom>
          <a:solidFill>
            <a:srgbClr val="16222F"/>
          </a:solidFill>
          <a:ln w="9525">
            <a:solidFill>
              <a:srgbClr val="223244"/>
            </a:solidFill>
            <a:prstDash val="solid"/>
          </a:ln>
        </p:spPr>
      </p:sp>
      <p:sp>
        <p:nvSpPr>
          <p:cNvPr id="12" name="Text 10"/>
          <p:cNvSpPr txBox="1"/>
          <p:nvPr/>
        </p:nvSpPr>
        <p:spPr>
          <a:xfrm>
            <a:off x="3600450" y="2331720"/>
            <a:ext cx="2201418" cy="548640"/>
          </a:xfrm>
          <a:prstGeom prst="rect">
            <a:avLst/>
          </a:prstGeom>
          <a:noFill/>
          <a:ln/>
        </p:spPr>
        <p:txBody>
          <a:bodyPr wrap="square" lIns="0" tIns="0" rIns="0" bIns="0" rtlCol="0" anchor="t"/>
          <a:lstStyle/>
          <a:p>
            <a:pPr marL="0" indent="0">
              <a:buNone/>
            </a:pPr>
            <a:r>
              <a:rPr lang="en-US" sz="3000" b="1" dirty="0">
                <a:solidFill>
                  <a:srgbClr val="C79A5C"/>
                </a:solidFill>
                <a:latin typeface="Host Grotesk" pitchFamily="34" charset="0"/>
                <a:ea typeface="Host Grotesk" pitchFamily="34" charset="-122"/>
                <a:cs typeface="Host Grotesk" pitchFamily="34" charset="-120"/>
              </a:rPr>
              <a:t>02</a:t>
            </a:r>
            <a:endParaRPr lang="en-US" sz="3000" dirty="0"/>
          </a:p>
        </p:txBody>
      </p:sp>
      <p:sp>
        <p:nvSpPr>
          <p:cNvPr id="13" name="Text 11"/>
          <p:cNvSpPr txBox="1"/>
          <p:nvPr/>
        </p:nvSpPr>
        <p:spPr>
          <a:xfrm>
            <a:off x="3600450" y="2944368"/>
            <a:ext cx="2201418" cy="320040"/>
          </a:xfrm>
          <a:prstGeom prst="rect">
            <a:avLst/>
          </a:prstGeom>
          <a:noFill/>
          <a:ln/>
        </p:spPr>
        <p:txBody>
          <a:bodyPr wrap="square" lIns="0" tIns="0" rIns="0" bIns="0" rtlCol="0" anchor="t"/>
          <a:lstStyle/>
          <a:p>
            <a:pPr marL="0" indent="0">
              <a:buNone/>
            </a:pPr>
            <a:r>
              <a:rPr lang="en-US" sz="1400" b="1" dirty="0">
                <a:solidFill>
                  <a:srgbClr val="FFFFFF"/>
                </a:solidFill>
                <a:latin typeface="Host Grotesk" pitchFamily="34" charset="0"/>
                <a:ea typeface="Host Grotesk" pitchFamily="34" charset="-122"/>
                <a:cs typeface="Host Grotesk" pitchFamily="34" charset="-120"/>
              </a:rPr>
              <a:t>Disciplina y banca</a:t>
            </a:r>
            <a:endParaRPr lang="en-US" sz="1400" dirty="0"/>
          </a:p>
        </p:txBody>
      </p:sp>
      <p:sp>
        <p:nvSpPr>
          <p:cNvPr id="14" name="Text 12"/>
          <p:cNvSpPr txBox="1"/>
          <p:nvPr/>
        </p:nvSpPr>
        <p:spPr>
          <a:xfrm>
            <a:off x="3600450" y="3310128"/>
            <a:ext cx="2201418" cy="777240"/>
          </a:xfrm>
          <a:prstGeom prst="rect">
            <a:avLst/>
          </a:prstGeom>
          <a:noFill/>
          <a:ln/>
        </p:spPr>
        <p:txBody>
          <a:bodyPr wrap="square" lIns="0" tIns="0" rIns="0" bIns="0" rtlCol="0" anchor="t"/>
          <a:lstStyle/>
          <a:p>
            <a:pPr marL="0" indent="0">
              <a:lnSpc>
                <a:spcPct val="110000"/>
              </a:lnSpc>
              <a:buNone/>
            </a:pPr>
            <a:r>
              <a:rPr lang="en-US" sz="1150" dirty="0">
                <a:solidFill>
                  <a:srgbClr val="C7CDD3"/>
                </a:solidFill>
                <a:latin typeface="Host Grotesk" pitchFamily="34" charset="0"/>
                <a:ea typeface="Host Grotesk" pitchFamily="34" charset="-122"/>
                <a:cs typeface="Host Grotesk" pitchFamily="34" charset="-120"/>
              </a:rPr>
              <a:t>Bankroll management estricto, selección de torneos, ética de trabajo.</a:t>
            </a:r>
            <a:endParaRPr lang="en-US" sz="1150" dirty="0"/>
          </a:p>
        </p:txBody>
      </p:sp>
      <p:sp>
        <p:nvSpPr>
          <p:cNvPr id="15" name="Shape 13"/>
          <p:cNvSpPr/>
          <p:nvPr/>
        </p:nvSpPr>
        <p:spPr>
          <a:xfrm>
            <a:off x="6185916" y="2103120"/>
            <a:ext cx="2658618" cy="2103120"/>
          </a:xfrm>
          <a:prstGeom prst="rect">
            <a:avLst/>
          </a:prstGeom>
          <a:solidFill>
            <a:srgbClr val="16222F"/>
          </a:solidFill>
          <a:ln w="9525">
            <a:solidFill>
              <a:srgbClr val="223244"/>
            </a:solidFill>
            <a:prstDash val="solid"/>
          </a:ln>
        </p:spPr>
      </p:sp>
      <p:sp>
        <p:nvSpPr>
          <p:cNvPr id="16" name="Text 14"/>
          <p:cNvSpPr txBox="1"/>
          <p:nvPr/>
        </p:nvSpPr>
        <p:spPr>
          <a:xfrm>
            <a:off x="6441948" y="2331720"/>
            <a:ext cx="2201418" cy="548640"/>
          </a:xfrm>
          <a:prstGeom prst="rect">
            <a:avLst/>
          </a:prstGeom>
          <a:noFill/>
          <a:ln/>
        </p:spPr>
        <p:txBody>
          <a:bodyPr wrap="square" lIns="0" tIns="0" rIns="0" bIns="0" rtlCol="0" anchor="t"/>
          <a:lstStyle/>
          <a:p>
            <a:pPr marL="0" indent="0">
              <a:buNone/>
            </a:pPr>
            <a:r>
              <a:rPr lang="en-US" sz="3000" b="1" dirty="0">
                <a:solidFill>
                  <a:srgbClr val="C79A5C"/>
                </a:solidFill>
                <a:latin typeface="Host Grotesk" pitchFamily="34" charset="0"/>
                <a:ea typeface="Host Grotesk" pitchFamily="34" charset="-122"/>
                <a:cs typeface="Host Grotesk" pitchFamily="34" charset="-120"/>
              </a:rPr>
              <a:t>03</a:t>
            </a:r>
            <a:endParaRPr lang="en-US" sz="3000" dirty="0"/>
          </a:p>
        </p:txBody>
      </p:sp>
      <p:sp>
        <p:nvSpPr>
          <p:cNvPr id="17" name="Text 15"/>
          <p:cNvSpPr txBox="1"/>
          <p:nvPr/>
        </p:nvSpPr>
        <p:spPr>
          <a:xfrm>
            <a:off x="6441948" y="2944368"/>
            <a:ext cx="2201418" cy="320040"/>
          </a:xfrm>
          <a:prstGeom prst="rect">
            <a:avLst/>
          </a:prstGeom>
          <a:noFill/>
          <a:ln/>
        </p:spPr>
        <p:txBody>
          <a:bodyPr wrap="square" lIns="0" tIns="0" rIns="0" bIns="0" rtlCol="0" anchor="t"/>
          <a:lstStyle/>
          <a:p>
            <a:pPr marL="0" indent="0">
              <a:buNone/>
            </a:pPr>
            <a:r>
              <a:rPr lang="en-US" sz="1400" b="1" dirty="0">
                <a:solidFill>
                  <a:srgbClr val="FFFFFF"/>
                </a:solidFill>
                <a:latin typeface="Host Grotesk" pitchFamily="34" charset="0"/>
                <a:ea typeface="Host Grotesk" pitchFamily="34" charset="-122"/>
                <a:cs typeface="Host Grotesk" pitchFamily="34" charset="-120"/>
              </a:rPr>
              <a:t>Dominio técnico</a:t>
            </a:r>
            <a:endParaRPr lang="en-US" sz="1400" dirty="0"/>
          </a:p>
        </p:txBody>
      </p:sp>
      <p:sp>
        <p:nvSpPr>
          <p:cNvPr id="18" name="Text 16"/>
          <p:cNvSpPr txBox="1"/>
          <p:nvPr/>
        </p:nvSpPr>
        <p:spPr>
          <a:xfrm>
            <a:off x="6441948" y="3310128"/>
            <a:ext cx="2201418" cy="777240"/>
          </a:xfrm>
          <a:prstGeom prst="rect">
            <a:avLst/>
          </a:prstGeom>
          <a:noFill/>
          <a:ln/>
        </p:spPr>
        <p:txBody>
          <a:bodyPr wrap="square" lIns="0" tIns="0" rIns="0" bIns="0" rtlCol="0" anchor="t"/>
          <a:lstStyle/>
          <a:p>
            <a:pPr marL="0" indent="0">
              <a:lnSpc>
                <a:spcPct val="110000"/>
              </a:lnSpc>
              <a:buNone/>
            </a:pPr>
            <a:r>
              <a:rPr lang="en-US" sz="1150" dirty="0">
                <a:solidFill>
                  <a:srgbClr val="C7CDD3"/>
                </a:solidFill>
                <a:latin typeface="Host Grotesk" pitchFamily="34" charset="0"/>
                <a:ea typeface="Host Grotesk" pitchFamily="34" charset="-122"/>
                <a:cs typeface="Host Grotesk" pitchFamily="34" charset="-120"/>
              </a:rPr>
              <a:t>GTO como base, juego explotativo consciente, flexibilidad táctica.</a:t>
            </a:r>
            <a:endParaRPr lang="en-US" sz="1150" dirty="0"/>
          </a:p>
        </p:txBody>
      </p:sp>
      <p:sp>
        <p:nvSpPr>
          <p:cNvPr id="19" name="Shape 17"/>
          <p:cNvSpPr/>
          <p:nvPr/>
        </p:nvSpPr>
        <p:spPr>
          <a:xfrm>
            <a:off x="9027414" y="2103120"/>
            <a:ext cx="2658618" cy="2103120"/>
          </a:xfrm>
          <a:prstGeom prst="rect">
            <a:avLst/>
          </a:prstGeom>
          <a:solidFill>
            <a:srgbClr val="16222F"/>
          </a:solidFill>
          <a:ln w="9525">
            <a:solidFill>
              <a:srgbClr val="223244"/>
            </a:solidFill>
            <a:prstDash val="solid"/>
          </a:ln>
        </p:spPr>
      </p:sp>
      <p:sp>
        <p:nvSpPr>
          <p:cNvPr id="20" name="Text 18"/>
          <p:cNvSpPr txBox="1"/>
          <p:nvPr/>
        </p:nvSpPr>
        <p:spPr>
          <a:xfrm>
            <a:off x="9283446" y="2331720"/>
            <a:ext cx="2201418" cy="548640"/>
          </a:xfrm>
          <a:prstGeom prst="rect">
            <a:avLst/>
          </a:prstGeom>
          <a:noFill/>
          <a:ln/>
        </p:spPr>
        <p:txBody>
          <a:bodyPr wrap="square" lIns="0" tIns="0" rIns="0" bIns="0" rtlCol="0" anchor="t"/>
          <a:lstStyle/>
          <a:p>
            <a:pPr marL="0" indent="0">
              <a:buNone/>
            </a:pPr>
            <a:r>
              <a:rPr lang="en-US" sz="3000" b="1" dirty="0">
                <a:solidFill>
                  <a:srgbClr val="C79A5C"/>
                </a:solidFill>
                <a:latin typeface="Host Grotesk" pitchFamily="34" charset="0"/>
                <a:ea typeface="Host Grotesk" pitchFamily="34" charset="-122"/>
                <a:cs typeface="Host Grotesk" pitchFamily="34" charset="-120"/>
              </a:rPr>
              <a:t>04</a:t>
            </a:r>
            <a:endParaRPr lang="en-US" sz="3000" dirty="0"/>
          </a:p>
        </p:txBody>
      </p:sp>
      <p:sp>
        <p:nvSpPr>
          <p:cNvPr id="21" name="Text 19"/>
          <p:cNvSpPr txBox="1"/>
          <p:nvPr/>
        </p:nvSpPr>
        <p:spPr>
          <a:xfrm>
            <a:off x="9283446" y="2944368"/>
            <a:ext cx="2201418" cy="320040"/>
          </a:xfrm>
          <a:prstGeom prst="rect">
            <a:avLst/>
          </a:prstGeom>
          <a:noFill/>
          <a:ln/>
        </p:spPr>
        <p:txBody>
          <a:bodyPr wrap="square" lIns="0" tIns="0" rIns="0" bIns="0" rtlCol="0" anchor="t"/>
          <a:lstStyle/>
          <a:p>
            <a:pPr marL="0" indent="0">
              <a:buNone/>
            </a:pPr>
            <a:r>
              <a:rPr lang="en-US" sz="1400" b="1" dirty="0">
                <a:solidFill>
                  <a:srgbClr val="FFFFFF"/>
                </a:solidFill>
                <a:latin typeface="Host Grotesk" pitchFamily="34" charset="0"/>
                <a:ea typeface="Host Grotesk" pitchFamily="34" charset="-122"/>
                <a:cs typeface="Host Grotesk" pitchFamily="34" charset="-120"/>
              </a:rPr>
              <a:t>Autoconocimiento</a:t>
            </a:r>
            <a:endParaRPr lang="en-US" sz="1400" dirty="0"/>
          </a:p>
        </p:txBody>
      </p:sp>
      <p:sp>
        <p:nvSpPr>
          <p:cNvPr id="22" name="Text 20"/>
          <p:cNvSpPr txBox="1"/>
          <p:nvPr/>
        </p:nvSpPr>
        <p:spPr>
          <a:xfrm>
            <a:off x="9283446" y="3310128"/>
            <a:ext cx="2201418" cy="777240"/>
          </a:xfrm>
          <a:prstGeom prst="rect">
            <a:avLst/>
          </a:prstGeom>
          <a:noFill/>
          <a:ln/>
        </p:spPr>
        <p:txBody>
          <a:bodyPr wrap="square" lIns="0" tIns="0" rIns="0" bIns="0" rtlCol="0" anchor="t"/>
          <a:lstStyle/>
          <a:p>
            <a:pPr marL="0" indent="0">
              <a:lnSpc>
                <a:spcPct val="110000"/>
              </a:lnSpc>
              <a:buNone/>
            </a:pPr>
            <a:r>
              <a:rPr lang="en-US" sz="1150" dirty="0">
                <a:solidFill>
                  <a:srgbClr val="C7CDD3"/>
                </a:solidFill>
                <a:latin typeface="Host Grotesk" pitchFamily="34" charset="0"/>
                <a:ea typeface="Host Grotesk" pitchFamily="34" charset="-122"/>
                <a:cs typeface="Host Grotesk" pitchFamily="34" charset="-120"/>
              </a:rPr>
              <a:t>Autocrítica sin sesgo de confirmación, red de apoyo y comunidad sana.</a:t>
            </a:r>
            <a:endParaRPr lang="en-US" sz="1150" dirty="0"/>
          </a:p>
        </p:txBody>
      </p:sp>
      <p:sp>
        <p:nvSpPr>
          <p:cNvPr id="23" name="Text 21"/>
          <p:cNvSpPr txBox="1"/>
          <p:nvPr/>
        </p:nvSpPr>
        <p:spPr>
          <a:xfrm>
            <a:off x="502920" y="4315968"/>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Los cuatro pilares de una carrera sólida en torneos según Ethos Poker</a:t>
            </a:r>
            <a:endParaRPr lang="en-US" sz="1050" dirty="0"/>
          </a:p>
        </p:txBody>
      </p:sp>
      <p:sp>
        <p:nvSpPr>
          <p:cNvPr id="24" name="Shape 22"/>
          <p:cNvSpPr/>
          <p:nvPr/>
        </p:nvSpPr>
        <p:spPr>
          <a:xfrm>
            <a:off x="502920" y="4846320"/>
            <a:ext cx="2658618" cy="11887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5" name="Text 23"/>
          <p:cNvSpPr txBox="1"/>
          <p:nvPr/>
        </p:nvSpPr>
        <p:spPr>
          <a:xfrm>
            <a:off x="758952" y="5029200"/>
            <a:ext cx="2201418" cy="457200"/>
          </a:xfrm>
          <a:prstGeom prst="rect">
            <a:avLst/>
          </a:prstGeom>
          <a:noFill/>
          <a:ln/>
        </p:spPr>
        <p:txBody>
          <a:bodyPr wrap="square" lIns="0" tIns="0" rIns="0" bIns="0" rtlCol="0" anchor="t"/>
          <a:lstStyle/>
          <a:p>
            <a:pPr marL="0" indent="0">
              <a:buNone/>
            </a:pPr>
            <a:r>
              <a:rPr lang="en-US" sz="2400" b="1" dirty="0">
                <a:solidFill>
                  <a:srgbClr val="A8622D"/>
                </a:solidFill>
                <a:latin typeface="Host Grotesk" pitchFamily="34" charset="0"/>
                <a:ea typeface="Host Grotesk" pitchFamily="34" charset="-122"/>
                <a:cs typeface="Host Grotesk" pitchFamily="34" charset="-120"/>
              </a:rPr>
              <a:t>+1 año</a:t>
            </a:r>
            <a:endParaRPr lang="en-US" sz="2400" dirty="0"/>
          </a:p>
        </p:txBody>
      </p:sp>
      <p:sp>
        <p:nvSpPr>
          <p:cNvPr id="26" name="Text 24"/>
          <p:cNvSpPr txBox="1"/>
          <p:nvPr/>
        </p:nvSpPr>
        <p:spPr>
          <a:xfrm>
            <a:off x="758952" y="5559552"/>
            <a:ext cx="2201418" cy="365760"/>
          </a:xfrm>
          <a:prstGeom prst="rect">
            <a:avLst/>
          </a:prstGeom>
          <a:noFill/>
          <a:ln/>
        </p:spPr>
        <p:txBody>
          <a:bodyPr wrap="square" lIns="0" tIns="0" rIns="0" bIns="0" rtlCol="0" anchor="t"/>
          <a:lstStyle/>
          <a:p>
            <a:pPr marL="0" indent="0">
              <a:buNone/>
            </a:pPr>
            <a:r>
              <a:rPr lang="en-US" sz="1150" dirty="0">
                <a:solidFill>
                  <a:srgbClr val="5B6773"/>
                </a:solidFill>
                <a:latin typeface="Host Grotesk" pitchFamily="34" charset="0"/>
                <a:ea typeface="Host Grotesk" pitchFamily="34" charset="-122"/>
                <a:cs typeface="Host Grotesk" pitchFamily="34" charset="-120"/>
              </a:rPr>
              <a:t>Escuela fundada hace ≈14 meses</a:t>
            </a:r>
            <a:endParaRPr lang="en-US" sz="1150" dirty="0"/>
          </a:p>
        </p:txBody>
      </p:sp>
      <p:sp>
        <p:nvSpPr>
          <p:cNvPr id="27" name="Shape 25"/>
          <p:cNvSpPr/>
          <p:nvPr/>
        </p:nvSpPr>
        <p:spPr>
          <a:xfrm>
            <a:off x="3344418" y="4846320"/>
            <a:ext cx="2658618" cy="11887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8" name="Text 26"/>
          <p:cNvSpPr txBox="1"/>
          <p:nvPr/>
        </p:nvSpPr>
        <p:spPr>
          <a:xfrm>
            <a:off x="3600450" y="5029200"/>
            <a:ext cx="2201418" cy="457200"/>
          </a:xfrm>
          <a:prstGeom prst="rect">
            <a:avLst/>
          </a:prstGeom>
          <a:noFill/>
          <a:ln/>
        </p:spPr>
        <p:txBody>
          <a:bodyPr wrap="square" lIns="0" tIns="0" rIns="0" bIns="0" rtlCol="0" anchor="t"/>
          <a:lstStyle/>
          <a:p>
            <a:pPr marL="0" indent="0">
              <a:buNone/>
            </a:pPr>
            <a:r>
              <a:rPr lang="en-US" sz="2400" b="1" dirty="0">
                <a:solidFill>
                  <a:srgbClr val="A8622D"/>
                </a:solidFill>
                <a:latin typeface="Host Grotesk" pitchFamily="34" charset="0"/>
                <a:ea typeface="Host Grotesk" pitchFamily="34" charset="-122"/>
                <a:cs typeface="Host Grotesk" pitchFamily="34" charset="-120"/>
              </a:rPr>
              <a:t>5 coaches</a:t>
            </a:r>
            <a:endParaRPr lang="en-US" sz="2400" dirty="0"/>
          </a:p>
        </p:txBody>
      </p:sp>
      <p:sp>
        <p:nvSpPr>
          <p:cNvPr id="29" name="Text 27"/>
          <p:cNvSpPr txBox="1"/>
          <p:nvPr/>
        </p:nvSpPr>
        <p:spPr>
          <a:xfrm>
            <a:off x="3600450" y="5559552"/>
            <a:ext cx="2201418" cy="365760"/>
          </a:xfrm>
          <a:prstGeom prst="rect">
            <a:avLst/>
          </a:prstGeom>
          <a:noFill/>
          <a:ln/>
        </p:spPr>
        <p:txBody>
          <a:bodyPr wrap="square" lIns="0" tIns="0" rIns="0" bIns="0" rtlCol="0" anchor="t"/>
          <a:lstStyle/>
          <a:p>
            <a:pPr marL="0" indent="0">
              <a:buNone/>
            </a:pPr>
            <a:r>
              <a:rPr lang="en-US" sz="1150" dirty="0">
                <a:solidFill>
                  <a:srgbClr val="5B6773"/>
                </a:solidFill>
                <a:latin typeface="Host Grotesk" pitchFamily="34" charset="0"/>
                <a:ea typeface="Host Grotesk" pitchFamily="34" charset="-122"/>
                <a:cs typeface="Host Grotesk" pitchFamily="34" charset="-120"/>
              </a:rPr>
              <a:t>Más Fernando Martín, fundador</a:t>
            </a:r>
            <a:endParaRPr lang="en-US" sz="1150" dirty="0"/>
          </a:p>
        </p:txBody>
      </p:sp>
      <p:sp>
        <p:nvSpPr>
          <p:cNvPr id="30" name="Shape 28"/>
          <p:cNvSpPr/>
          <p:nvPr/>
        </p:nvSpPr>
        <p:spPr>
          <a:xfrm>
            <a:off x="6185916" y="4846320"/>
            <a:ext cx="2658618" cy="11887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1" name="Text 29"/>
          <p:cNvSpPr txBox="1"/>
          <p:nvPr/>
        </p:nvSpPr>
        <p:spPr>
          <a:xfrm>
            <a:off x="6441948" y="5029200"/>
            <a:ext cx="2201418" cy="457200"/>
          </a:xfrm>
          <a:prstGeom prst="rect">
            <a:avLst/>
          </a:prstGeom>
          <a:noFill/>
          <a:ln/>
        </p:spPr>
        <p:txBody>
          <a:bodyPr wrap="square" lIns="0" tIns="0" rIns="0" bIns="0" rtlCol="0" anchor="t"/>
          <a:lstStyle/>
          <a:p>
            <a:pPr marL="0" indent="0">
              <a:buNone/>
            </a:pPr>
            <a:r>
              <a:rPr lang="en-US" sz="2400" b="1" dirty="0">
                <a:solidFill>
                  <a:srgbClr val="A8622D"/>
                </a:solidFill>
                <a:latin typeface="Host Grotesk" pitchFamily="34" charset="0"/>
                <a:ea typeface="Host Grotesk" pitchFamily="34" charset="-122"/>
                <a:cs typeface="Host Grotesk" pitchFamily="34" charset="-120"/>
              </a:rPr>
              <a:t>4 meses</a:t>
            </a:r>
            <a:endParaRPr lang="en-US" sz="2400" dirty="0"/>
          </a:p>
        </p:txBody>
      </p:sp>
      <p:sp>
        <p:nvSpPr>
          <p:cNvPr id="32" name="Text 30"/>
          <p:cNvSpPr txBox="1"/>
          <p:nvPr/>
        </p:nvSpPr>
        <p:spPr>
          <a:xfrm>
            <a:off x="6441948" y="5559552"/>
            <a:ext cx="2201418" cy="365760"/>
          </a:xfrm>
          <a:prstGeom prst="rect">
            <a:avLst/>
          </a:prstGeom>
          <a:noFill/>
          <a:ln/>
        </p:spPr>
        <p:txBody>
          <a:bodyPr wrap="square" lIns="0" tIns="0" rIns="0" bIns="0" rtlCol="0" anchor="t"/>
          <a:lstStyle/>
          <a:p>
            <a:pPr marL="0" indent="0">
              <a:buNone/>
            </a:pPr>
            <a:r>
              <a:rPr lang="en-US" sz="1150" dirty="0">
                <a:solidFill>
                  <a:srgbClr val="5B6773"/>
                </a:solidFill>
                <a:latin typeface="Host Grotesk" pitchFamily="34" charset="0"/>
                <a:ea typeface="Host Grotesk" pitchFamily="34" charset="-122"/>
                <a:cs typeface="Host Grotesk" pitchFamily="34" charset="-120"/>
              </a:rPr>
              <a:t>Duración aproximada por temario</a:t>
            </a:r>
            <a:endParaRPr lang="en-US" sz="1150" dirty="0"/>
          </a:p>
        </p:txBody>
      </p:sp>
      <p:sp>
        <p:nvSpPr>
          <p:cNvPr id="33" name="Shape 31"/>
          <p:cNvSpPr/>
          <p:nvPr/>
        </p:nvSpPr>
        <p:spPr>
          <a:xfrm>
            <a:off x="9027414" y="4846320"/>
            <a:ext cx="2658618" cy="11887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4" name="Text 32"/>
          <p:cNvSpPr txBox="1"/>
          <p:nvPr/>
        </p:nvSpPr>
        <p:spPr>
          <a:xfrm>
            <a:off x="9283446" y="5029200"/>
            <a:ext cx="2201418" cy="457200"/>
          </a:xfrm>
          <a:prstGeom prst="rect">
            <a:avLst/>
          </a:prstGeom>
          <a:noFill/>
          <a:ln/>
        </p:spPr>
        <p:txBody>
          <a:bodyPr wrap="square" lIns="0" tIns="0" rIns="0" bIns="0" rtlCol="0" anchor="t"/>
          <a:lstStyle/>
          <a:p>
            <a:pPr marL="0" indent="0">
              <a:buNone/>
            </a:pPr>
            <a:r>
              <a:rPr lang="en-US" sz="2400" b="1" dirty="0">
                <a:solidFill>
                  <a:srgbClr val="A8622D"/>
                </a:solidFill>
                <a:latin typeface="Host Grotesk" pitchFamily="34" charset="0"/>
                <a:ea typeface="Host Grotesk" pitchFamily="34" charset="-122"/>
                <a:cs typeface="Host Grotesk" pitchFamily="34" charset="-120"/>
              </a:rPr>
              <a:t>Español</a:t>
            </a:r>
            <a:endParaRPr lang="en-US" sz="2400" dirty="0"/>
          </a:p>
        </p:txBody>
      </p:sp>
      <p:sp>
        <p:nvSpPr>
          <p:cNvPr id="35" name="Text 33"/>
          <p:cNvSpPr txBox="1"/>
          <p:nvPr/>
        </p:nvSpPr>
        <p:spPr>
          <a:xfrm>
            <a:off x="9283446" y="5559552"/>
            <a:ext cx="2201418" cy="365760"/>
          </a:xfrm>
          <a:prstGeom prst="rect">
            <a:avLst/>
          </a:prstGeom>
          <a:noFill/>
          <a:ln/>
        </p:spPr>
        <p:txBody>
          <a:bodyPr wrap="square" lIns="0" tIns="0" rIns="0" bIns="0" rtlCol="0" anchor="t"/>
          <a:lstStyle/>
          <a:p>
            <a:pPr marL="0" indent="0">
              <a:buNone/>
            </a:pPr>
            <a:r>
              <a:rPr lang="en-US" sz="1150" dirty="0">
                <a:solidFill>
                  <a:srgbClr val="5B6773"/>
                </a:solidFill>
                <a:latin typeface="Host Grotesk" pitchFamily="34" charset="0"/>
                <a:ea typeface="Host Grotesk" pitchFamily="34" charset="-122"/>
                <a:cs typeface="Host Grotesk" pitchFamily="34" charset="-120"/>
              </a:rPr>
              <a:t>Comunidad latina e hispanohablante</a:t>
            </a:r>
            <a:endParaRPr lang="en-US" sz="1150" dirty="0"/>
          </a:p>
        </p:txBody>
      </p:sp>
      <p:sp>
        <p:nvSpPr>
          <p:cNvPr id="36"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02</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Metodología</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8580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La escuela dedica entre tres y cuatro meses al estudio preflop antes de entrar a fondo en situaciones postflop avanzadas. La razón es estructural: el preflop es la fase que más se repite y de donde nace la mayor parte del EV (</a:t>
            </a:r>
            <a:r>
              <a:rPr lang="en-US" sz="1400" i="1" dirty="0">
                <a:solidFill>
                  <a:srgbClr val="5B6773"/>
                </a:solidFill>
                <a:latin typeface="Host Grotesk" pitchFamily="34" charset="0"/>
                <a:ea typeface="Host Grotesk" pitchFamily="34" charset="-122"/>
                <a:cs typeface="Host Grotesk" pitchFamily="34" charset="-120"/>
              </a:rPr>
              <a:t>expected value</a:t>
            </a:r>
            <a:r>
              <a:rPr lang="en-US" sz="1400" dirty="0">
                <a:solidFill>
                  <a:srgbClr val="5B6773"/>
                </a:solidFill>
                <a:latin typeface="Host Grotesk" pitchFamily="34" charset="0"/>
                <a:ea typeface="Host Grotesk" pitchFamily="34" charset="-122"/>
                <a:cs typeface="Host Grotesk" pitchFamily="34" charset="-120"/>
              </a:rPr>
              <a:t>).</a:t>
            </a:r>
            <a:endParaRPr lang="en-US" sz="1400" dirty="0"/>
          </a:p>
        </p:txBody>
      </p:sp>
      <p:sp>
        <p:nvSpPr>
          <p:cNvPr id="8" name="Shape 6"/>
          <p:cNvSpPr/>
          <p:nvPr/>
        </p:nvSpPr>
        <p:spPr>
          <a:xfrm>
            <a:off x="1188720" y="2880360"/>
            <a:ext cx="3291840" cy="457200"/>
          </a:xfrm>
          <a:prstGeom prst="rect">
            <a:avLst/>
          </a:prstGeom>
          <a:solidFill>
            <a:srgbClr val="C1B5A2"/>
          </a:solidFill>
          <a:ln w="12700">
            <a:solidFill>
              <a:srgbClr val="C1B5A2"/>
            </a:solidFill>
            <a:prstDash val="solid"/>
          </a:ln>
        </p:spPr>
      </p:sp>
      <p:sp>
        <p:nvSpPr>
          <p:cNvPr id="9" name="Text 7"/>
          <p:cNvSpPr txBox="1"/>
          <p:nvPr/>
        </p:nvSpPr>
        <p:spPr>
          <a:xfrm>
            <a:off x="1371600" y="2880360"/>
            <a:ext cx="2377440" cy="457200"/>
          </a:xfrm>
          <a:prstGeom prst="rect">
            <a:avLst/>
          </a:prstGeom>
          <a:noFill/>
          <a:ln/>
        </p:spPr>
        <p:txBody>
          <a:bodyPr wrap="square" lIns="0" tIns="0" rIns="0" bIns="0" rtlCol="0" anchor="ctr"/>
          <a:lstStyle/>
          <a:p>
            <a:pPr marL="0" indent="0">
              <a:buNone/>
            </a:pPr>
            <a:r>
              <a:rPr lang="en-US" sz="1300" dirty="0">
                <a:solidFill>
                  <a:srgbClr val="232222"/>
                </a:solidFill>
                <a:latin typeface="Host Grotesk" pitchFamily="34" charset="0"/>
                <a:ea typeface="Host Grotesk" pitchFamily="34" charset="-122"/>
                <a:cs typeface="Host Grotesk" pitchFamily="34" charset="-120"/>
              </a:rPr>
              <a:t>Multiway</a:t>
            </a:r>
            <a:endParaRPr lang="en-US" sz="1300" dirty="0"/>
          </a:p>
        </p:txBody>
      </p:sp>
      <p:sp>
        <p:nvSpPr>
          <p:cNvPr id="10" name="Text 8"/>
          <p:cNvSpPr txBox="1"/>
          <p:nvPr/>
        </p:nvSpPr>
        <p:spPr>
          <a:xfrm>
            <a:off x="3566160" y="2880360"/>
            <a:ext cx="731520" cy="457200"/>
          </a:xfrm>
          <a:prstGeom prst="rect">
            <a:avLst/>
          </a:prstGeom>
          <a:noFill/>
          <a:ln/>
        </p:spPr>
        <p:txBody>
          <a:bodyPr wrap="square" lIns="0" tIns="0" rIns="0" bIns="0" rtlCol="0" anchor="ctr"/>
          <a:lstStyle/>
          <a:p>
            <a:pPr marL="0" indent="0" algn="r">
              <a:buNone/>
            </a:pPr>
            <a:r>
              <a:rPr lang="en-US" sz="1000" b="1" kern="0" spc="150" dirty="0">
                <a:solidFill>
                  <a:srgbClr val="232222"/>
                </a:solidFill>
                <a:latin typeface="Host Grotesk" pitchFamily="34" charset="0"/>
                <a:ea typeface="Host Grotesk" pitchFamily="34" charset="-122"/>
                <a:cs typeface="Host Grotesk" pitchFamily="34" charset="-120"/>
              </a:rPr>
              <a:t>P4</a:t>
            </a:r>
            <a:endParaRPr lang="en-US" sz="1000" dirty="0"/>
          </a:p>
        </p:txBody>
      </p:sp>
      <p:sp>
        <p:nvSpPr>
          <p:cNvPr id="11" name="Shape 9"/>
          <p:cNvSpPr/>
          <p:nvPr/>
        </p:nvSpPr>
        <p:spPr>
          <a:xfrm>
            <a:off x="1188720" y="3383280"/>
            <a:ext cx="3291840" cy="457200"/>
          </a:xfrm>
          <a:prstGeom prst="rect">
            <a:avLst/>
          </a:prstGeom>
          <a:solidFill>
            <a:srgbClr val="98A4AE"/>
          </a:solidFill>
          <a:ln w="12700">
            <a:solidFill>
              <a:srgbClr val="98A4AE"/>
            </a:solidFill>
            <a:prstDash val="solid"/>
          </a:ln>
        </p:spPr>
      </p:sp>
      <p:sp>
        <p:nvSpPr>
          <p:cNvPr id="12" name="Text 10"/>
          <p:cNvSpPr txBox="1"/>
          <p:nvPr/>
        </p:nvSpPr>
        <p:spPr>
          <a:xfrm>
            <a:off x="1371600" y="3383280"/>
            <a:ext cx="2377440" cy="457200"/>
          </a:xfrm>
          <a:prstGeom prst="rect">
            <a:avLst/>
          </a:prstGeom>
          <a:noFill/>
          <a:ln/>
        </p:spPr>
        <p:txBody>
          <a:bodyPr wrap="square" lIns="0" tIns="0" rIns="0" bIns="0" rtlCol="0" anchor="ctr"/>
          <a:lstStyle/>
          <a:p>
            <a:pPr marL="0" indent="0">
              <a:buNone/>
            </a:pPr>
            <a:r>
              <a:rPr lang="en-US" sz="1300" dirty="0">
                <a:solidFill>
                  <a:srgbClr val="232222"/>
                </a:solidFill>
                <a:latin typeface="Host Grotesk" pitchFamily="34" charset="0"/>
                <a:ea typeface="Host Grotesk" pitchFamily="34" charset="-122"/>
                <a:cs typeface="Host Grotesk" pitchFamily="34" charset="-120"/>
              </a:rPr>
              <a:t>4-bet pots</a:t>
            </a:r>
            <a:endParaRPr lang="en-US" sz="1300" dirty="0"/>
          </a:p>
        </p:txBody>
      </p:sp>
      <p:sp>
        <p:nvSpPr>
          <p:cNvPr id="13" name="Text 11"/>
          <p:cNvSpPr txBox="1"/>
          <p:nvPr/>
        </p:nvSpPr>
        <p:spPr>
          <a:xfrm>
            <a:off x="3566160" y="3383280"/>
            <a:ext cx="731520" cy="457200"/>
          </a:xfrm>
          <a:prstGeom prst="rect">
            <a:avLst/>
          </a:prstGeom>
          <a:noFill/>
          <a:ln/>
        </p:spPr>
        <p:txBody>
          <a:bodyPr wrap="square" lIns="0" tIns="0" rIns="0" bIns="0" rtlCol="0" anchor="ctr"/>
          <a:lstStyle/>
          <a:p>
            <a:pPr marL="0" indent="0" algn="r">
              <a:buNone/>
            </a:pPr>
            <a:r>
              <a:rPr lang="en-US" sz="1000" b="1" kern="0" spc="150" dirty="0">
                <a:solidFill>
                  <a:srgbClr val="232222"/>
                </a:solidFill>
                <a:latin typeface="Host Grotesk" pitchFamily="34" charset="0"/>
                <a:ea typeface="Host Grotesk" pitchFamily="34" charset="-122"/>
                <a:cs typeface="Host Grotesk" pitchFamily="34" charset="-120"/>
              </a:rPr>
              <a:t>P3</a:t>
            </a:r>
            <a:endParaRPr lang="en-US" sz="1000" dirty="0"/>
          </a:p>
        </p:txBody>
      </p:sp>
      <p:sp>
        <p:nvSpPr>
          <p:cNvPr id="14" name="Shape 12"/>
          <p:cNvSpPr/>
          <p:nvPr/>
        </p:nvSpPr>
        <p:spPr>
          <a:xfrm>
            <a:off x="1188720" y="3886200"/>
            <a:ext cx="3291840" cy="457200"/>
          </a:xfrm>
          <a:prstGeom prst="rect">
            <a:avLst/>
          </a:prstGeom>
          <a:solidFill>
            <a:srgbClr val="606F82"/>
          </a:solidFill>
          <a:ln w="12700">
            <a:solidFill>
              <a:srgbClr val="606F82"/>
            </a:solidFill>
            <a:prstDash val="solid"/>
          </a:ln>
        </p:spPr>
      </p:sp>
      <p:sp>
        <p:nvSpPr>
          <p:cNvPr id="15" name="Text 13"/>
          <p:cNvSpPr txBox="1"/>
          <p:nvPr/>
        </p:nvSpPr>
        <p:spPr>
          <a:xfrm>
            <a:off x="1371600" y="3886200"/>
            <a:ext cx="2377440" cy="457200"/>
          </a:xfrm>
          <a:prstGeom prst="rect">
            <a:avLst/>
          </a:prstGeom>
          <a:noFill/>
          <a:ln/>
        </p:spPr>
        <p:txBody>
          <a:bodyPr wrap="square" lIns="0" tIns="0" rIns="0" bIns="0" rtlCol="0" anchor="ctr"/>
          <a:lstStyle/>
          <a:p>
            <a:pPr marL="0" indent="0">
              <a:buNone/>
            </a:pPr>
            <a:r>
              <a:rPr lang="en-US" sz="1300" dirty="0">
                <a:solidFill>
                  <a:srgbClr val="FFFFFF"/>
                </a:solidFill>
                <a:latin typeface="Host Grotesk" pitchFamily="34" charset="0"/>
                <a:ea typeface="Host Grotesk" pitchFamily="34" charset="-122"/>
                <a:cs typeface="Host Grotesk" pitchFamily="34" charset="-120"/>
              </a:rPr>
              <a:t>3-bet pots</a:t>
            </a:r>
            <a:endParaRPr lang="en-US" sz="1300" dirty="0"/>
          </a:p>
        </p:txBody>
      </p:sp>
      <p:sp>
        <p:nvSpPr>
          <p:cNvPr id="16" name="Text 14"/>
          <p:cNvSpPr txBox="1"/>
          <p:nvPr/>
        </p:nvSpPr>
        <p:spPr>
          <a:xfrm>
            <a:off x="3566160" y="3886200"/>
            <a:ext cx="731520" cy="457200"/>
          </a:xfrm>
          <a:prstGeom prst="rect">
            <a:avLst/>
          </a:prstGeom>
          <a:noFill/>
          <a:ln/>
        </p:spPr>
        <p:txBody>
          <a:bodyPr wrap="square" lIns="0" tIns="0" rIns="0" bIns="0" rtlCol="0" anchor="ctr"/>
          <a:lstStyle/>
          <a:p>
            <a:pPr marL="0" indent="0" algn="r">
              <a:buNone/>
            </a:pPr>
            <a:r>
              <a:rPr lang="en-US" sz="1000" b="1" kern="0" spc="150" dirty="0">
                <a:solidFill>
                  <a:srgbClr val="FFFFFF"/>
                </a:solidFill>
                <a:latin typeface="Host Grotesk" pitchFamily="34" charset="0"/>
                <a:ea typeface="Host Grotesk" pitchFamily="34" charset="-122"/>
                <a:cs typeface="Host Grotesk" pitchFamily="34" charset="-120"/>
              </a:rPr>
              <a:t>P2</a:t>
            </a:r>
            <a:endParaRPr lang="en-US" sz="1000" dirty="0"/>
          </a:p>
        </p:txBody>
      </p:sp>
      <p:sp>
        <p:nvSpPr>
          <p:cNvPr id="17" name="Shape 15"/>
          <p:cNvSpPr/>
          <p:nvPr/>
        </p:nvSpPr>
        <p:spPr>
          <a:xfrm>
            <a:off x="1188720" y="4389120"/>
            <a:ext cx="3291840" cy="457200"/>
          </a:xfrm>
          <a:prstGeom prst="rect">
            <a:avLst/>
          </a:prstGeom>
          <a:solidFill>
            <a:srgbClr val="253746"/>
          </a:solidFill>
          <a:ln w="12700">
            <a:solidFill>
              <a:srgbClr val="253746"/>
            </a:solidFill>
            <a:prstDash val="solid"/>
          </a:ln>
        </p:spPr>
      </p:sp>
      <p:sp>
        <p:nvSpPr>
          <p:cNvPr id="18" name="Text 16"/>
          <p:cNvSpPr txBox="1"/>
          <p:nvPr/>
        </p:nvSpPr>
        <p:spPr>
          <a:xfrm>
            <a:off x="1371600" y="4389120"/>
            <a:ext cx="2377440" cy="457200"/>
          </a:xfrm>
          <a:prstGeom prst="rect">
            <a:avLst/>
          </a:prstGeom>
          <a:noFill/>
          <a:ln/>
        </p:spPr>
        <p:txBody>
          <a:bodyPr wrap="square" lIns="0" tIns="0" rIns="0" bIns="0" rtlCol="0" anchor="ctr"/>
          <a:lstStyle/>
          <a:p>
            <a:pPr marL="0" indent="0">
              <a:buNone/>
            </a:pPr>
            <a:r>
              <a:rPr lang="en-US" sz="1300" dirty="0">
                <a:solidFill>
                  <a:srgbClr val="FFFFFF"/>
                </a:solidFill>
                <a:latin typeface="Host Grotesk" pitchFamily="34" charset="0"/>
                <a:ea typeface="Host Grotesk" pitchFamily="34" charset="-122"/>
                <a:cs typeface="Host Grotesk" pitchFamily="34" charset="-120"/>
              </a:rPr>
              <a:t>Postflop básico</a:t>
            </a:r>
            <a:endParaRPr lang="en-US" sz="1300" dirty="0"/>
          </a:p>
        </p:txBody>
      </p:sp>
      <p:sp>
        <p:nvSpPr>
          <p:cNvPr id="19" name="Text 17"/>
          <p:cNvSpPr txBox="1"/>
          <p:nvPr/>
        </p:nvSpPr>
        <p:spPr>
          <a:xfrm>
            <a:off x="3566160" y="4389120"/>
            <a:ext cx="731520" cy="457200"/>
          </a:xfrm>
          <a:prstGeom prst="rect">
            <a:avLst/>
          </a:prstGeom>
          <a:noFill/>
          <a:ln/>
        </p:spPr>
        <p:txBody>
          <a:bodyPr wrap="square" lIns="0" tIns="0" rIns="0" bIns="0" rtlCol="0" anchor="ctr"/>
          <a:lstStyle/>
          <a:p>
            <a:pPr marL="0" indent="0" algn="r">
              <a:buNone/>
            </a:pPr>
            <a:r>
              <a:rPr lang="en-US" sz="1000" b="1" kern="0" spc="150" dirty="0">
                <a:solidFill>
                  <a:srgbClr val="FFFFFF"/>
                </a:solidFill>
                <a:latin typeface="Host Grotesk" pitchFamily="34" charset="0"/>
                <a:ea typeface="Host Grotesk" pitchFamily="34" charset="-122"/>
                <a:cs typeface="Host Grotesk" pitchFamily="34" charset="-120"/>
              </a:rPr>
              <a:t>P1</a:t>
            </a:r>
            <a:endParaRPr lang="en-US" sz="1000" dirty="0"/>
          </a:p>
        </p:txBody>
      </p:sp>
      <p:sp>
        <p:nvSpPr>
          <p:cNvPr id="20" name="Shape 18"/>
          <p:cNvSpPr/>
          <p:nvPr/>
        </p:nvSpPr>
        <p:spPr>
          <a:xfrm>
            <a:off x="1188720" y="4892040"/>
            <a:ext cx="3291840" cy="457200"/>
          </a:xfrm>
          <a:prstGeom prst="rect">
            <a:avLst/>
          </a:prstGeom>
          <a:solidFill>
            <a:srgbClr val="70000E"/>
          </a:solidFill>
          <a:ln w="12700">
            <a:solidFill>
              <a:srgbClr val="70000E"/>
            </a:solidFill>
            <a:prstDash val="solid"/>
          </a:ln>
        </p:spPr>
      </p:sp>
      <p:sp>
        <p:nvSpPr>
          <p:cNvPr id="21" name="Text 19"/>
          <p:cNvSpPr txBox="1"/>
          <p:nvPr/>
        </p:nvSpPr>
        <p:spPr>
          <a:xfrm>
            <a:off x="1371600" y="4892040"/>
            <a:ext cx="2377440" cy="457200"/>
          </a:xfrm>
          <a:prstGeom prst="rect">
            <a:avLst/>
          </a:prstGeom>
          <a:noFill/>
          <a:ln/>
        </p:spPr>
        <p:txBody>
          <a:bodyPr wrap="square" lIns="0" tIns="0" rIns="0" bIns="0" rtlCol="0" anchor="ctr"/>
          <a:lstStyle/>
          <a:p>
            <a:pPr marL="0" indent="0">
              <a:buNone/>
            </a:pPr>
            <a:r>
              <a:rPr lang="en-US" sz="1300" b="1" dirty="0">
                <a:solidFill>
                  <a:srgbClr val="FFFFFF"/>
                </a:solidFill>
                <a:latin typeface="Host Grotesk" pitchFamily="34" charset="0"/>
                <a:ea typeface="Host Grotesk" pitchFamily="34" charset="-122"/>
                <a:cs typeface="Host Grotesk" pitchFamily="34" charset="-120"/>
              </a:rPr>
              <a:t>Preflop</a:t>
            </a:r>
            <a:endParaRPr lang="en-US" sz="1300" dirty="0"/>
          </a:p>
        </p:txBody>
      </p:sp>
      <p:sp>
        <p:nvSpPr>
          <p:cNvPr id="22" name="Text 20"/>
          <p:cNvSpPr txBox="1"/>
          <p:nvPr/>
        </p:nvSpPr>
        <p:spPr>
          <a:xfrm>
            <a:off x="3566160" y="4892040"/>
            <a:ext cx="731520" cy="457200"/>
          </a:xfrm>
          <a:prstGeom prst="rect">
            <a:avLst/>
          </a:prstGeom>
          <a:noFill/>
          <a:ln/>
        </p:spPr>
        <p:txBody>
          <a:bodyPr wrap="square" lIns="0" tIns="0" rIns="0" bIns="0" rtlCol="0" anchor="ctr"/>
          <a:lstStyle/>
          <a:p>
            <a:pPr marL="0" indent="0" algn="r">
              <a:buNone/>
            </a:pPr>
            <a:r>
              <a:rPr lang="en-US" sz="1000" b="1" kern="0" spc="150" dirty="0">
                <a:solidFill>
                  <a:srgbClr val="FFFFFF"/>
                </a:solidFill>
                <a:latin typeface="Host Grotesk" pitchFamily="34" charset="0"/>
                <a:ea typeface="Host Grotesk" pitchFamily="34" charset="-122"/>
                <a:cs typeface="Host Grotesk" pitchFamily="34" charset="-120"/>
              </a:rPr>
              <a:t>BASE</a:t>
            </a:r>
            <a:endParaRPr lang="en-US" sz="1000" dirty="0"/>
          </a:p>
        </p:txBody>
      </p:sp>
      <p:sp>
        <p:nvSpPr>
          <p:cNvPr id="23" name="Text 21"/>
          <p:cNvSpPr txBox="1"/>
          <p:nvPr/>
        </p:nvSpPr>
        <p:spPr>
          <a:xfrm>
            <a:off x="502920" y="5486400"/>
            <a:ext cx="539496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Analogía del edificio: cada fase del juego construida sobre bases preflop sólidas.</a:t>
            </a:r>
            <a:endParaRPr lang="en-US" sz="1050" dirty="0"/>
          </a:p>
        </p:txBody>
      </p:sp>
      <p:sp>
        <p:nvSpPr>
          <p:cNvPr id="24" name="Shape 22"/>
          <p:cNvSpPr/>
          <p:nvPr/>
        </p:nvSpPr>
        <p:spPr>
          <a:xfrm>
            <a:off x="5486400" y="2880360"/>
            <a:ext cx="6199632" cy="246888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5" name="Text 23"/>
          <p:cNvSpPr txBox="1"/>
          <p:nvPr/>
        </p:nvSpPr>
        <p:spPr>
          <a:xfrm>
            <a:off x="5760720" y="3063240"/>
            <a:ext cx="5669280" cy="2194560"/>
          </a:xfrm>
          <a:prstGeom prst="rect">
            <a:avLst/>
          </a:prstGeom>
          <a:noFill/>
          <a:ln/>
        </p:spPr>
        <p:txBody>
          <a:bodyPr wrap="square" lIns="0" tIns="0" rIns="0" bIns="0" rtlCol="0" anchor="t"/>
          <a:lstStyle/>
          <a:p>
            <a:pPr marL="0" indent="0">
              <a:lnSpc>
                <a:spcPct val="110000"/>
              </a:lnSpc>
              <a:spcAft>
                <a:spcPts val="800"/>
              </a:spcAft>
              <a:buNone/>
            </a:pPr>
            <a:r>
              <a:rPr lang="en-US" sz="1600" b="1" dirty="0">
                <a:solidFill>
                  <a:srgbClr val="70000E"/>
                </a:solidFill>
                <a:latin typeface="Host Grotesk" pitchFamily="34" charset="0"/>
                <a:ea typeface="Host Grotesk" pitchFamily="34" charset="-122"/>
                <a:cs typeface="Host Grotesk" pitchFamily="34" charset="-120"/>
              </a:rPr>
              <a:t>No se construye desde arriba.</a:t>
            </a:r>
            <a:endParaRPr lang="en-US" sz="1300" dirty="0"/>
          </a:p>
          <a:p>
            <a:pPr marL="0" indent="0">
              <a:lnSpc>
                <a:spcPct val="110000"/>
              </a:lnSpc>
              <a:spcAft>
                <a:spcPts val="800"/>
              </a:spcAft>
              <a:buNone/>
            </a:pPr>
            <a:r>
              <a:rPr lang="en-US" sz="1300" dirty="0">
                <a:solidFill>
                  <a:srgbClr val="5B6773"/>
                </a:solidFill>
                <a:latin typeface="Host Grotesk" pitchFamily="34" charset="0"/>
                <a:ea typeface="Host Grotesk" pitchFamily="34" charset="-122"/>
                <a:cs typeface="Host Grotesk" pitchFamily="34" charset="-120"/>
              </a:rPr>
              <a:t>Empezar por 3-bet o multiway sin bases preflop deja al jugador en pérdidas prácticamente seguras.</a:t>
            </a:r>
            <a:endParaRPr lang="en-US" sz="1300" dirty="0"/>
          </a:p>
          <a:p>
            <a:pPr marL="0" indent="0">
              <a:lnSpc>
                <a:spcPct val="110000"/>
              </a:lnSpc>
              <a:spcAft>
                <a:spcPts val="800"/>
              </a:spcAft>
              <a:buNone/>
            </a:pPr>
            <a:r>
              <a:rPr lang="en-US" sz="1300" dirty="0">
                <a:solidFill>
                  <a:srgbClr val="5B6773"/>
                </a:solidFill>
                <a:latin typeface="Host Grotesk" pitchFamily="34" charset="0"/>
                <a:ea typeface="Host Grotesk" pitchFamily="34" charset="-122"/>
                <a:cs typeface="Host Grotesk" pitchFamily="34" charset="-120"/>
              </a:rPr>
              <a:t>«La mayoría de los fallos graves en postflop nacen de rangos preflop mal construidos», advierte Fernando. Si una mano no debía jugarse, revisarla postflop no corrige el error.</a:t>
            </a:r>
            <a:r>
              <a:rPr lang="en-US" sz="1050" b="1" dirty="0">
                <a:solidFill>
                  <a:srgbClr val="A8622D"/>
                </a:solidFill>
                <a:latin typeface="Host Grotesk" pitchFamily="34" charset="0"/>
                <a:ea typeface="Host Grotesk" pitchFamily="34" charset="-122"/>
                <a:cs typeface="Host Grotesk" pitchFamily="34" charset="-120"/>
              </a:rPr>
              <a:t>  26:37</a:t>
            </a:r>
            <a:endParaRPr lang="en-US" sz="1300" dirty="0"/>
          </a:p>
          <a:p>
            <a:pPr marL="0" indent="0">
              <a:lnSpc>
                <a:spcPct val="110000"/>
              </a:lnSpc>
              <a:spcAft>
                <a:spcPts val="800"/>
              </a:spcAft>
              <a:buNone/>
            </a:pPr>
            <a:r>
              <a:rPr lang="en-US" sz="1300" dirty="0">
                <a:solidFill>
                  <a:srgbClr val="5B6773"/>
                </a:solidFill>
                <a:latin typeface="Host Grotesk" pitchFamily="34" charset="0"/>
                <a:ea typeface="Host Grotesk" pitchFamily="34" charset="-122"/>
                <a:cs typeface="Host Grotesk" pitchFamily="34" charset="-120"/>
              </a:rPr>
              <a:t>El estudio busca comprender los </a:t>
            </a:r>
            <a:r>
              <a:rPr lang="en-US" sz="1300" i="1" dirty="0">
                <a:solidFill>
                  <a:srgbClr val="5B6773"/>
                </a:solidFill>
                <a:latin typeface="Host Grotesk" pitchFamily="34" charset="0"/>
                <a:ea typeface="Host Grotesk" pitchFamily="34" charset="-122"/>
                <a:cs typeface="Host Grotesk" pitchFamily="34" charset="-120"/>
              </a:rPr>
              <a:t>porqués</a:t>
            </a:r>
            <a:r>
              <a:rPr lang="en-US" sz="1300" dirty="0">
                <a:solidFill>
                  <a:srgbClr val="5B6773"/>
                </a:solidFill>
                <a:latin typeface="Host Grotesk" pitchFamily="34" charset="0"/>
                <a:ea typeface="Host Grotesk" pitchFamily="34" charset="-122"/>
                <a:cs typeface="Host Grotesk" pitchFamily="34" charset="-120"/>
              </a:rPr>
              <a:t>, no memorizar tablas de GTO.</a:t>
            </a:r>
            <a:endParaRPr lang="en-US" sz="1300" dirty="0"/>
          </a:p>
        </p:txBody>
      </p:sp>
      <p:sp>
        <p:nvSpPr>
          <p:cNvPr id="26"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03</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Niveles</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La estructura es progresiva y cada temario toma aproximadamente cuatro meses. El paso al siguiente grupo requiere aprobar un examen; terminar los temas no basta.</a:t>
            </a:r>
            <a:endParaRPr lang="en-US" sz="1400" dirty="0"/>
          </a:p>
        </p:txBody>
      </p:sp>
      <p:sp>
        <p:nvSpPr>
          <p:cNvPr id="8" name="Shape 6"/>
          <p:cNvSpPr/>
          <p:nvPr/>
        </p:nvSpPr>
        <p:spPr>
          <a:xfrm>
            <a:off x="502920" y="2788920"/>
            <a:ext cx="2692908" cy="1920240"/>
          </a:xfrm>
          <a:prstGeom prst="rect">
            <a:avLst/>
          </a:prstGeom>
          <a:solidFill>
            <a:srgbClr val="E8E6DF"/>
          </a:solidFill>
          <a:ln w="12700">
            <a:solidFill>
              <a:srgbClr val="E8E6DF"/>
            </a:solidFill>
            <a:prstDash val="solid"/>
          </a:ln>
        </p:spPr>
      </p:sp>
      <p:sp>
        <p:nvSpPr>
          <p:cNvPr id="9" name="Text 7"/>
          <p:cNvSpPr txBox="1"/>
          <p:nvPr/>
        </p:nvSpPr>
        <p:spPr>
          <a:xfrm>
            <a:off x="685800" y="2926080"/>
            <a:ext cx="2327148" cy="228600"/>
          </a:xfrm>
          <a:prstGeom prst="rect">
            <a:avLst/>
          </a:prstGeom>
          <a:noFill/>
          <a:ln/>
        </p:spPr>
        <p:txBody>
          <a:bodyPr wrap="square" lIns="0" tIns="0" rIns="0" bIns="0" rtlCol="0" anchor="t"/>
          <a:lstStyle/>
          <a:p>
            <a:pPr marL="0" indent="0" algn="r">
              <a:buNone/>
            </a:pPr>
            <a:r>
              <a:rPr lang="en-US" sz="950" b="1" kern="0" spc="150" dirty="0">
                <a:solidFill>
                  <a:srgbClr val="5B6773"/>
                </a:solidFill>
                <a:latin typeface="Host Grotesk" pitchFamily="34" charset="0"/>
                <a:ea typeface="Host Grotesk" pitchFamily="34" charset="-122"/>
                <a:cs typeface="Host Grotesk" pitchFamily="34" charset="-120"/>
              </a:rPr>
              <a:t>ACTIVO</a:t>
            </a:r>
            <a:endParaRPr lang="en-US" sz="950" dirty="0"/>
          </a:p>
        </p:txBody>
      </p:sp>
      <p:sp>
        <p:nvSpPr>
          <p:cNvPr id="10" name="Text 8"/>
          <p:cNvSpPr txBox="1"/>
          <p:nvPr/>
        </p:nvSpPr>
        <p:spPr>
          <a:xfrm>
            <a:off x="731520" y="3063240"/>
            <a:ext cx="914400" cy="548640"/>
          </a:xfrm>
          <a:prstGeom prst="rect">
            <a:avLst/>
          </a:prstGeom>
          <a:noFill/>
          <a:ln/>
        </p:spPr>
        <p:txBody>
          <a:bodyPr wrap="square" lIns="0" tIns="0" rIns="0" bIns="0" rtlCol="0" anchor="t"/>
          <a:lstStyle/>
          <a:p>
            <a:pPr marL="0" indent="0">
              <a:buNone/>
            </a:pPr>
            <a:r>
              <a:rPr lang="en-US" sz="3000" b="1" dirty="0">
                <a:solidFill>
                  <a:srgbClr val="1B2A36"/>
                </a:solidFill>
                <a:latin typeface="Host Grotesk" pitchFamily="34" charset="0"/>
                <a:ea typeface="Host Grotesk" pitchFamily="34" charset="-122"/>
                <a:cs typeface="Host Grotesk" pitchFamily="34" charset="-120"/>
              </a:rPr>
              <a:t>γ</a:t>
            </a:r>
            <a:endParaRPr lang="en-US" sz="3000" dirty="0"/>
          </a:p>
        </p:txBody>
      </p:sp>
      <p:sp>
        <p:nvSpPr>
          <p:cNvPr id="11" name="Text 9"/>
          <p:cNvSpPr txBox="1"/>
          <p:nvPr/>
        </p:nvSpPr>
        <p:spPr>
          <a:xfrm>
            <a:off x="731520" y="3657600"/>
            <a:ext cx="2281428" cy="274320"/>
          </a:xfrm>
          <a:prstGeom prst="rect">
            <a:avLst/>
          </a:prstGeom>
          <a:noFill/>
          <a:ln/>
        </p:spPr>
        <p:txBody>
          <a:bodyPr wrap="square" lIns="0" tIns="0" rIns="0" bIns="0" rtlCol="0" anchor="t"/>
          <a:lstStyle/>
          <a:p>
            <a:pPr marL="0" indent="0">
              <a:buNone/>
            </a:pPr>
            <a:r>
              <a:rPr lang="en-US" sz="1300" b="1" dirty="0">
                <a:solidFill>
                  <a:srgbClr val="1B2A36"/>
                </a:solidFill>
                <a:latin typeface="Host Grotesk" pitchFamily="34" charset="0"/>
                <a:ea typeface="Host Grotesk" pitchFamily="34" charset="-122"/>
                <a:cs typeface="Host Grotesk" pitchFamily="34" charset="-120"/>
              </a:rPr>
              <a:t>Gamma — principiante</a:t>
            </a:r>
            <a:endParaRPr lang="en-US" sz="1300" dirty="0"/>
          </a:p>
        </p:txBody>
      </p:sp>
      <p:sp>
        <p:nvSpPr>
          <p:cNvPr id="12" name="Text 10"/>
          <p:cNvSpPr txBox="1"/>
          <p:nvPr/>
        </p:nvSpPr>
        <p:spPr>
          <a:xfrm>
            <a:off x="731520" y="3977640"/>
            <a:ext cx="2281428" cy="685800"/>
          </a:xfrm>
          <a:prstGeom prst="rect">
            <a:avLst/>
          </a:prstGeom>
          <a:noFill/>
          <a:ln/>
        </p:spPr>
        <p:txBody>
          <a:bodyPr wrap="square" lIns="0" tIns="0" rIns="0" bIns="0" rtlCol="0" anchor="t"/>
          <a:lstStyle/>
          <a:p>
            <a:pPr marL="0" indent="0">
              <a:lnSpc>
                <a:spcPct val="105000"/>
              </a:lnSpc>
              <a:buNone/>
            </a:pPr>
            <a:r>
              <a:rPr lang="en-US" sz="1100" dirty="0">
                <a:solidFill>
                  <a:srgbClr val="5B6773"/>
                </a:solidFill>
                <a:latin typeface="Host Grotesk" pitchFamily="34" charset="0"/>
                <a:ea typeface="Host Grotesk" pitchFamily="34" charset="-122"/>
                <a:cs typeface="Host Grotesk" pitchFamily="34" charset="-120"/>
              </a:rPr>
              <a:t>Bases teóricas, preflop sólido, open raise, defensa de big blind, short stack, algo de postflop.</a:t>
            </a:r>
            <a:endParaRPr lang="en-US" sz="1100" dirty="0"/>
          </a:p>
        </p:txBody>
      </p:sp>
      <p:sp>
        <p:nvSpPr>
          <p:cNvPr id="13" name="Shape 11"/>
          <p:cNvSpPr/>
          <p:nvPr/>
        </p:nvSpPr>
        <p:spPr>
          <a:xfrm>
            <a:off x="3332988" y="2788920"/>
            <a:ext cx="2692908" cy="1920240"/>
          </a:xfrm>
          <a:prstGeom prst="rect">
            <a:avLst/>
          </a:prstGeom>
          <a:solidFill>
            <a:srgbClr val="C1B5A2"/>
          </a:solidFill>
          <a:ln w="12700">
            <a:solidFill>
              <a:srgbClr val="C1B5A2"/>
            </a:solidFill>
            <a:prstDash val="solid"/>
          </a:ln>
        </p:spPr>
      </p:sp>
      <p:sp>
        <p:nvSpPr>
          <p:cNvPr id="14" name="Text 12"/>
          <p:cNvSpPr txBox="1"/>
          <p:nvPr/>
        </p:nvSpPr>
        <p:spPr>
          <a:xfrm>
            <a:off x="3515868" y="2926080"/>
            <a:ext cx="2327148" cy="228600"/>
          </a:xfrm>
          <a:prstGeom prst="rect">
            <a:avLst/>
          </a:prstGeom>
          <a:noFill/>
          <a:ln/>
        </p:spPr>
        <p:txBody>
          <a:bodyPr wrap="square" lIns="0" tIns="0" rIns="0" bIns="0" rtlCol="0" anchor="t"/>
          <a:lstStyle/>
          <a:p>
            <a:pPr marL="0" indent="0" algn="r">
              <a:buNone/>
            </a:pPr>
            <a:r>
              <a:rPr lang="en-US" sz="950" b="1" kern="0" spc="150" dirty="0">
                <a:solidFill>
                  <a:srgbClr val="3E4A56"/>
                </a:solidFill>
                <a:latin typeface="Host Grotesk" pitchFamily="34" charset="0"/>
                <a:ea typeface="Host Grotesk" pitchFamily="34" charset="-122"/>
                <a:cs typeface="Host Grotesk" pitchFamily="34" charset="-120"/>
              </a:rPr>
              <a:t>ACTIVO</a:t>
            </a:r>
            <a:endParaRPr lang="en-US" sz="950" dirty="0"/>
          </a:p>
        </p:txBody>
      </p:sp>
      <p:sp>
        <p:nvSpPr>
          <p:cNvPr id="15" name="Text 13"/>
          <p:cNvSpPr txBox="1"/>
          <p:nvPr/>
        </p:nvSpPr>
        <p:spPr>
          <a:xfrm>
            <a:off x="3561588" y="3063240"/>
            <a:ext cx="914400" cy="548640"/>
          </a:xfrm>
          <a:prstGeom prst="rect">
            <a:avLst/>
          </a:prstGeom>
          <a:noFill/>
          <a:ln/>
        </p:spPr>
        <p:txBody>
          <a:bodyPr wrap="square" lIns="0" tIns="0" rIns="0" bIns="0" rtlCol="0" anchor="t"/>
          <a:lstStyle/>
          <a:p>
            <a:pPr marL="0" indent="0">
              <a:buNone/>
            </a:pPr>
            <a:r>
              <a:rPr lang="en-US" sz="3000" b="1" dirty="0">
                <a:solidFill>
                  <a:srgbClr val="1B2A36"/>
                </a:solidFill>
                <a:latin typeface="Host Grotesk" pitchFamily="34" charset="0"/>
                <a:ea typeface="Host Grotesk" pitchFamily="34" charset="-122"/>
                <a:cs typeface="Host Grotesk" pitchFamily="34" charset="-120"/>
              </a:rPr>
              <a:t>β</a:t>
            </a:r>
            <a:endParaRPr lang="en-US" sz="3000" dirty="0"/>
          </a:p>
        </p:txBody>
      </p:sp>
      <p:sp>
        <p:nvSpPr>
          <p:cNvPr id="16" name="Text 14"/>
          <p:cNvSpPr txBox="1"/>
          <p:nvPr/>
        </p:nvSpPr>
        <p:spPr>
          <a:xfrm>
            <a:off x="3561588" y="3657600"/>
            <a:ext cx="2281428" cy="274320"/>
          </a:xfrm>
          <a:prstGeom prst="rect">
            <a:avLst/>
          </a:prstGeom>
          <a:noFill/>
          <a:ln/>
        </p:spPr>
        <p:txBody>
          <a:bodyPr wrap="square" lIns="0" tIns="0" rIns="0" bIns="0" rtlCol="0" anchor="t"/>
          <a:lstStyle/>
          <a:p>
            <a:pPr marL="0" indent="0">
              <a:buNone/>
            </a:pPr>
            <a:r>
              <a:rPr lang="en-US" sz="1300" b="1" dirty="0">
                <a:solidFill>
                  <a:srgbClr val="1B2A36"/>
                </a:solidFill>
                <a:latin typeface="Host Grotesk" pitchFamily="34" charset="0"/>
                <a:ea typeface="Host Grotesk" pitchFamily="34" charset="-122"/>
                <a:cs typeface="Host Grotesk" pitchFamily="34" charset="-120"/>
              </a:rPr>
              <a:t>Beta — intermedio</a:t>
            </a:r>
            <a:endParaRPr lang="en-US" sz="1300" dirty="0"/>
          </a:p>
        </p:txBody>
      </p:sp>
      <p:sp>
        <p:nvSpPr>
          <p:cNvPr id="17" name="Text 15"/>
          <p:cNvSpPr txBox="1"/>
          <p:nvPr/>
        </p:nvSpPr>
        <p:spPr>
          <a:xfrm>
            <a:off x="3561588" y="3977640"/>
            <a:ext cx="2281428" cy="685800"/>
          </a:xfrm>
          <a:prstGeom prst="rect">
            <a:avLst/>
          </a:prstGeom>
          <a:noFill/>
          <a:ln/>
        </p:spPr>
        <p:txBody>
          <a:bodyPr wrap="square" lIns="0" tIns="0" rIns="0" bIns="0" rtlCol="0" anchor="t"/>
          <a:lstStyle/>
          <a:p>
            <a:pPr marL="0" indent="0">
              <a:lnSpc>
                <a:spcPct val="105000"/>
              </a:lnSpc>
              <a:buNone/>
            </a:pPr>
            <a:r>
              <a:rPr lang="en-US" sz="1100" dirty="0">
                <a:solidFill>
                  <a:srgbClr val="3E4A56"/>
                </a:solidFill>
                <a:latin typeface="Host Grotesk" pitchFamily="34" charset="0"/>
                <a:ea typeface="Host Grotesk" pitchFamily="34" charset="-122"/>
                <a:cs typeface="Host Grotesk" pitchFamily="34" charset="-120"/>
              </a:rPr>
              <a:t>Profundiza lo trabajado en gamma. Acceso tras aprobar examen.</a:t>
            </a:r>
            <a:endParaRPr lang="en-US" sz="1100" dirty="0"/>
          </a:p>
        </p:txBody>
      </p:sp>
      <p:sp>
        <p:nvSpPr>
          <p:cNvPr id="18" name="Shape 16"/>
          <p:cNvSpPr/>
          <p:nvPr/>
        </p:nvSpPr>
        <p:spPr>
          <a:xfrm>
            <a:off x="6163056" y="2788920"/>
            <a:ext cx="2692908" cy="1920240"/>
          </a:xfrm>
          <a:prstGeom prst="rect">
            <a:avLst/>
          </a:prstGeom>
          <a:solidFill>
            <a:srgbClr val="606F82"/>
          </a:solidFill>
          <a:ln w="12700">
            <a:solidFill>
              <a:srgbClr val="606F82"/>
            </a:solidFill>
            <a:prstDash val="solid"/>
          </a:ln>
        </p:spPr>
      </p:sp>
      <p:sp>
        <p:nvSpPr>
          <p:cNvPr id="19" name="Text 17"/>
          <p:cNvSpPr txBox="1"/>
          <p:nvPr/>
        </p:nvSpPr>
        <p:spPr>
          <a:xfrm>
            <a:off x="6345936" y="2926080"/>
            <a:ext cx="2327148" cy="228600"/>
          </a:xfrm>
          <a:prstGeom prst="rect">
            <a:avLst/>
          </a:prstGeom>
          <a:noFill/>
          <a:ln/>
        </p:spPr>
        <p:txBody>
          <a:bodyPr wrap="square" lIns="0" tIns="0" rIns="0" bIns="0" rtlCol="0" anchor="t"/>
          <a:lstStyle/>
          <a:p>
            <a:pPr marL="0" indent="0" algn="r">
              <a:buNone/>
            </a:pPr>
            <a:r>
              <a:rPr lang="en-US" sz="950" b="1" kern="0" spc="150" dirty="0">
                <a:solidFill>
                  <a:srgbClr val="E3E7EA"/>
                </a:solidFill>
                <a:latin typeface="Host Grotesk" pitchFamily="34" charset="0"/>
                <a:ea typeface="Host Grotesk" pitchFamily="34" charset="-122"/>
                <a:cs typeface="Host Grotesk" pitchFamily="34" charset="-120"/>
              </a:rPr>
              <a:t>ACTIVO</a:t>
            </a:r>
            <a:endParaRPr lang="en-US" sz="950" dirty="0"/>
          </a:p>
        </p:txBody>
      </p:sp>
      <p:sp>
        <p:nvSpPr>
          <p:cNvPr id="20" name="Text 18"/>
          <p:cNvSpPr txBox="1"/>
          <p:nvPr/>
        </p:nvSpPr>
        <p:spPr>
          <a:xfrm>
            <a:off x="6391656" y="3063240"/>
            <a:ext cx="914400" cy="548640"/>
          </a:xfrm>
          <a:prstGeom prst="rect">
            <a:avLst/>
          </a:prstGeom>
          <a:noFill/>
          <a:ln/>
        </p:spPr>
        <p:txBody>
          <a:bodyPr wrap="square" lIns="0" tIns="0" rIns="0" bIns="0" rtlCol="0" anchor="t"/>
          <a:lstStyle/>
          <a:p>
            <a:pPr marL="0" indent="0">
              <a:buNone/>
            </a:pPr>
            <a:r>
              <a:rPr lang="en-US" sz="3000" b="1" dirty="0">
                <a:solidFill>
                  <a:srgbClr val="FFFFFF"/>
                </a:solidFill>
                <a:latin typeface="Host Grotesk" pitchFamily="34" charset="0"/>
                <a:ea typeface="Host Grotesk" pitchFamily="34" charset="-122"/>
                <a:cs typeface="Host Grotesk" pitchFamily="34" charset="-120"/>
              </a:rPr>
              <a:t>α</a:t>
            </a:r>
            <a:endParaRPr lang="en-US" sz="3000" dirty="0"/>
          </a:p>
        </p:txBody>
      </p:sp>
      <p:sp>
        <p:nvSpPr>
          <p:cNvPr id="21" name="Text 19"/>
          <p:cNvSpPr txBox="1"/>
          <p:nvPr/>
        </p:nvSpPr>
        <p:spPr>
          <a:xfrm>
            <a:off x="6391656" y="3657600"/>
            <a:ext cx="2281428" cy="274320"/>
          </a:xfrm>
          <a:prstGeom prst="rect">
            <a:avLst/>
          </a:prstGeom>
          <a:noFill/>
          <a:ln/>
        </p:spPr>
        <p:txBody>
          <a:bodyPr wrap="square" lIns="0" tIns="0" rIns="0" bIns="0" rtlCol="0" anchor="t"/>
          <a:lstStyle/>
          <a:p>
            <a:pPr marL="0" indent="0">
              <a:buNone/>
            </a:pPr>
            <a:r>
              <a:rPr lang="en-US" sz="1300" b="1" dirty="0">
                <a:solidFill>
                  <a:srgbClr val="FFFFFF"/>
                </a:solidFill>
                <a:latin typeface="Host Grotesk" pitchFamily="34" charset="0"/>
                <a:ea typeface="Host Grotesk" pitchFamily="34" charset="-122"/>
                <a:cs typeface="Host Grotesk" pitchFamily="34" charset="-120"/>
              </a:rPr>
              <a:t>Alfa — avanzado</a:t>
            </a:r>
            <a:endParaRPr lang="en-US" sz="1300" dirty="0"/>
          </a:p>
        </p:txBody>
      </p:sp>
      <p:sp>
        <p:nvSpPr>
          <p:cNvPr id="22" name="Text 20"/>
          <p:cNvSpPr txBox="1"/>
          <p:nvPr/>
        </p:nvSpPr>
        <p:spPr>
          <a:xfrm>
            <a:off x="6391656" y="3977640"/>
            <a:ext cx="2281428" cy="685800"/>
          </a:xfrm>
          <a:prstGeom prst="rect">
            <a:avLst/>
          </a:prstGeom>
          <a:noFill/>
          <a:ln/>
        </p:spPr>
        <p:txBody>
          <a:bodyPr wrap="square" lIns="0" tIns="0" rIns="0" bIns="0" rtlCol="0" anchor="t"/>
          <a:lstStyle/>
          <a:p>
            <a:pPr marL="0" indent="0">
              <a:lnSpc>
                <a:spcPct val="105000"/>
              </a:lnSpc>
              <a:buNone/>
            </a:pPr>
            <a:r>
              <a:rPr lang="en-US" sz="1100" dirty="0">
                <a:solidFill>
                  <a:srgbClr val="E3E7EA"/>
                </a:solidFill>
                <a:latin typeface="Host Grotesk" pitchFamily="34" charset="0"/>
                <a:ea typeface="Host Grotesk" pitchFamily="34" charset="-122"/>
                <a:cs typeface="Host Grotesk" pitchFamily="34" charset="-120"/>
              </a:rPr>
              <a:t>Situaciones avanzadas sobre bases ya solidificadas.</a:t>
            </a:r>
            <a:endParaRPr lang="en-US" sz="1100" dirty="0"/>
          </a:p>
        </p:txBody>
      </p:sp>
      <p:sp>
        <p:nvSpPr>
          <p:cNvPr id="23" name="Shape 21"/>
          <p:cNvSpPr/>
          <p:nvPr/>
        </p:nvSpPr>
        <p:spPr>
          <a:xfrm>
            <a:off x="8993124" y="2788920"/>
            <a:ext cx="2692908" cy="1920240"/>
          </a:xfrm>
          <a:prstGeom prst="rect">
            <a:avLst/>
          </a:prstGeom>
          <a:solidFill>
            <a:srgbClr val="253746"/>
          </a:solidFill>
          <a:ln w="12700">
            <a:solidFill>
              <a:srgbClr val="253746"/>
            </a:solidFill>
            <a:prstDash val="solid"/>
          </a:ln>
        </p:spPr>
      </p:sp>
      <p:sp>
        <p:nvSpPr>
          <p:cNvPr id="24" name="Text 22"/>
          <p:cNvSpPr txBox="1"/>
          <p:nvPr/>
        </p:nvSpPr>
        <p:spPr>
          <a:xfrm>
            <a:off x="9176004" y="2926080"/>
            <a:ext cx="2327148" cy="228600"/>
          </a:xfrm>
          <a:prstGeom prst="rect">
            <a:avLst/>
          </a:prstGeom>
          <a:noFill/>
          <a:ln/>
        </p:spPr>
        <p:txBody>
          <a:bodyPr wrap="square" lIns="0" tIns="0" rIns="0" bIns="0" rtlCol="0" anchor="t"/>
          <a:lstStyle/>
          <a:p>
            <a:pPr marL="0" indent="0" algn="r">
              <a:buNone/>
            </a:pPr>
            <a:r>
              <a:rPr lang="en-US" sz="950" b="1" kern="0" spc="150" dirty="0">
                <a:solidFill>
                  <a:srgbClr val="C79A5C"/>
                </a:solidFill>
                <a:latin typeface="Host Grotesk" pitchFamily="34" charset="0"/>
                <a:ea typeface="Host Grotesk" pitchFamily="34" charset="-122"/>
                <a:cs typeface="Host Grotesk" pitchFamily="34" charset="-120"/>
              </a:rPr>
              <a:t>PENDIENTE</a:t>
            </a:r>
            <a:endParaRPr lang="en-US" sz="950" dirty="0"/>
          </a:p>
        </p:txBody>
      </p:sp>
      <p:sp>
        <p:nvSpPr>
          <p:cNvPr id="25" name="Text 23"/>
          <p:cNvSpPr txBox="1"/>
          <p:nvPr/>
        </p:nvSpPr>
        <p:spPr>
          <a:xfrm>
            <a:off x="9221724" y="3063240"/>
            <a:ext cx="914400" cy="548640"/>
          </a:xfrm>
          <a:prstGeom prst="rect">
            <a:avLst/>
          </a:prstGeom>
          <a:noFill/>
          <a:ln/>
        </p:spPr>
        <p:txBody>
          <a:bodyPr wrap="square" lIns="0" tIns="0" rIns="0" bIns="0" rtlCol="0" anchor="t"/>
          <a:lstStyle/>
          <a:p>
            <a:pPr marL="0" indent="0">
              <a:buNone/>
            </a:pPr>
            <a:r>
              <a:rPr lang="en-US" sz="3000" b="1" dirty="0">
                <a:solidFill>
                  <a:srgbClr val="FFFFFF"/>
                </a:solidFill>
                <a:latin typeface="Host Grotesk" pitchFamily="34" charset="0"/>
                <a:ea typeface="Host Grotesk" pitchFamily="34" charset="-122"/>
                <a:cs typeface="Host Grotesk" pitchFamily="34" charset="-120"/>
              </a:rPr>
              <a:t>★</a:t>
            </a:r>
            <a:endParaRPr lang="en-US" sz="3000" dirty="0"/>
          </a:p>
        </p:txBody>
      </p:sp>
      <p:sp>
        <p:nvSpPr>
          <p:cNvPr id="26" name="Text 24"/>
          <p:cNvSpPr txBox="1"/>
          <p:nvPr/>
        </p:nvSpPr>
        <p:spPr>
          <a:xfrm>
            <a:off x="9221724" y="3657600"/>
            <a:ext cx="2281428" cy="274320"/>
          </a:xfrm>
          <a:prstGeom prst="rect">
            <a:avLst/>
          </a:prstGeom>
          <a:noFill/>
          <a:ln/>
        </p:spPr>
        <p:txBody>
          <a:bodyPr wrap="square" lIns="0" tIns="0" rIns="0" bIns="0" rtlCol="0" anchor="t"/>
          <a:lstStyle/>
          <a:p>
            <a:pPr marL="0" indent="0">
              <a:buNone/>
            </a:pPr>
            <a:r>
              <a:rPr lang="en-US" sz="1300" b="1" dirty="0">
                <a:solidFill>
                  <a:srgbClr val="FFFFFF"/>
                </a:solidFill>
                <a:latin typeface="Host Grotesk" pitchFamily="34" charset="0"/>
                <a:ea typeface="Host Grotesk" pitchFamily="34" charset="-122"/>
                <a:cs typeface="Host Grotesk" pitchFamily="34" charset="-120"/>
              </a:rPr>
              <a:t>Elite</a:t>
            </a:r>
            <a:endParaRPr lang="en-US" sz="1300" dirty="0"/>
          </a:p>
        </p:txBody>
      </p:sp>
      <p:sp>
        <p:nvSpPr>
          <p:cNvPr id="27" name="Text 25"/>
          <p:cNvSpPr txBox="1"/>
          <p:nvPr/>
        </p:nvSpPr>
        <p:spPr>
          <a:xfrm>
            <a:off x="9221724" y="3977640"/>
            <a:ext cx="2281428" cy="685800"/>
          </a:xfrm>
          <a:prstGeom prst="rect">
            <a:avLst/>
          </a:prstGeom>
          <a:noFill/>
          <a:ln/>
        </p:spPr>
        <p:txBody>
          <a:bodyPr wrap="square" lIns="0" tIns="0" rIns="0" bIns="0" rtlCol="0" anchor="t"/>
          <a:lstStyle/>
          <a:p>
            <a:pPr marL="0" indent="0">
              <a:lnSpc>
                <a:spcPct val="105000"/>
              </a:lnSpc>
              <a:buNone/>
            </a:pPr>
            <a:r>
              <a:rPr lang="en-US" sz="1100" dirty="0">
                <a:solidFill>
                  <a:srgbClr val="C7CDD3"/>
                </a:solidFill>
                <a:latin typeface="Host Grotesk" pitchFamily="34" charset="0"/>
                <a:ea typeface="Host Grotesk" pitchFamily="34" charset="-122"/>
                <a:cs typeface="Host Grotesk" pitchFamily="34" charset="-120"/>
              </a:rPr>
              <a:t>Existió parcialmente; en reconstrucción, volverá después.</a:t>
            </a:r>
            <a:endParaRPr lang="en-US" sz="1100" dirty="0"/>
          </a:p>
        </p:txBody>
      </p:sp>
      <p:sp>
        <p:nvSpPr>
          <p:cNvPr id="28" name="Text 26"/>
          <p:cNvSpPr txBox="1"/>
          <p:nvPr/>
        </p:nvSpPr>
        <p:spPr>
          <a:xfrm>
            <a:off x="502920" y="4846320"/>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Progresión por niveles de Ethos Poker, del principiante al grupo elite.</a:t>
            </a:r>
            <a:endParaRPr lang="en-US" sz="1050" dirty="0"/>
          </a:p>
        </p:txBody>
      </p:sp>
      <p:sp>
        <p:nvSpPr>
          <p:cNvPr id="29" name="Shape 27"/>
          <p:cNvSpPr/>
          <p:nvPr/>
        </p:nvSpPr>
        <p:spPr>
          <a:xfrm>
            <a:off x="502920" y="5303520"/>
            <a:ext cx="11183112" cy="82296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0" name="Text 28"/>
          <p:cNvSpPr txBox="1"/>
          <p:nvPr/>
        </p:nvSpPr>
        <p:spPr>
          <a:xfrm>
            <a:off x="731520" y="5303520"/>
            <a:ext cx="10789920" cy="822960"/>
          </a:xfrm>
          <a:prstGeom prst="rect">
            <a:avLst/>
          </a:prstGeom>
          <a:noFill/>
          <a:ln/>
        </p:spPr>
        <p:txBody>
          <a:bodyPr wrap="square" lIns="0" tIns="0" rIns="0" bIns="0" rtlCol="0" anchor="ctr"/>
          <a:lstStyle/>
          <a:p>
            <a:pPr marL="0" indent="0">
              <a:lnSpc>
                <a:spcPct val="110000"/>
              </a:lnSpc>
              <a:buNone/>
            </a:pPr>
            <a:r>
              <a:rPr lang="en-US" sz="1300" dirty="0">
                <a:solidFill>
                  <a:srgbClr val="5B6773"/>
                </a:solidFill>
                <a:latin typeface="Host Grotesk" pitchFamily="34" charset="0"/>
                <a:ea typeface="Host Grotesk" pitchFamily="34" charset="-122"/>
                <a:cs typeface="Host Grotesk" pitchFamily="34" charset="-120"/>
              </a:rPr>
              <a:t>Aunque gamma es «el principiante», no se enseñan términos ni reglas básicas: parte de teoría que «se va poniendo difícil». Las preguntas sobre términos siguen siendo válidas y bienvenidas.</a:t>
            </a:r>
            <a:r>
              <a:rPr lang="en-US" sz="1050" b="1" dirty="0">
                <a:solidFill>
                  <a:srgbClr val="A8622D"/>
                </a:solidFill>
                <a:latin typeface="Host Grotesk" pitchFamily="34" charset="0"/>
                <a:ea typeface="Host Grotesk" pitchFamily="34" charset="-122"/>
                <a:cs typeface="Host Grotesk" pitchFamily="34" charset="-120"/>
              </a:rPr>
              <a:t>  05:10</a:t>
            </a:r>
            <a:endParaRPr lang="en-US" sz="1300" dirty="0"/>
          </a:p>
        </p:txBody>
      </p:sp>
      <p:sp>
        <p:nvSpPr>
          <p:cNvPr id="31"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04</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Coaches</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Tres de los coaches actuales fueron antes estudiantes de Fernando y recorrieron el mismo camino que ahora enseñan. Los otros dos llegaron desde la escuela brasileña del equipo Samba.</a:t>
            </a:r>
            <a:endParaRPr lang="en-US" sz="1400" dirty="0"/>
          </a:p>
        </p:txBody>
      </p:sp>
      <p:sp>
        <p:nvSpPr>
          <p:cNvPr id="8" name="Shape 6"/>
          <p:cNvSpPr/>
          <p:nvPr/>
        </p:nvSpPr>
        <p:spPr>
          <a:xfrm>
            <a:off x="502920" y="2834640"/>
            <a:ext cx="3605784" cy="329184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9" name="Shape 7"/>
          <p:cNvSpPr/>
          <p:nvPr/>
        </p:nvSpPr>
        <p:spPr>
          <a:xfrm>
            <a:off x="777240" y="3108960"/>
            <a:ext cx="384048" cy="384048"/>
          </a:xfrm>
          <a:prstGeom prst="rect">
            <a:avLst/>
          </a:prstGeom>
          <a:solidFill>
            <a:srgbClr val="253746"/>
          </a:solidFill>
          <a:ln w="12700">
            <a:solidFill>
              <a:srgbClr val="253746"/>
            </a:solidFill>
            <a:prstDash val="solid"/>
          </a:ln>
        </p:spPr>
      </p:sp>
      <p:sp>
        <p:nvSpPr>
          <p:cNvPr id="10" name="Text 8"/>
          <p:cNvSpPr txBox="1"/>
          <p:nvPr/>
        </p:nvSpPr>
        <p:spPr>
          <a:xfrm>
            <a:off x="777240" y="31089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FM</a:t>
            </a:r>
            <a:endParaRPr lang="en-US" sz="1150" dirty="0"/>
          </a:p>
        </p:txBody>
      </p:sp>
      <p:sp>
        <p:nvSpPr>
          <p:cNvPr id="11" name="Text 9"/>
          <p:cNvSpPr txBox="1"/>
          <p:nvPr/>
        </p:nvSpPr>
        <p:spPr>
          <a:xfrm>
            <a:off x="1307592" y="30723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Fernando Martín</a:t>
            </a:r>
            <a:endParaRPr lang="en-US" sz="1500" dirty="0"/>
          </a:p>
        </p:txBody>
      </p:sp>
      <p:sp>
        <p:nvSpPr>
          <p:cNvPr id="12" name="Text 10"/>
          <p:cNvSpPr txBox="1"/>
          <p:nvPr/>
        </p:nvSpPr>
        <p:spPr>
          <a:xfrm>
            <a:off x="1307592" y="33467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FUNDADOR · ESCUELA ESTADOUNIDENSE</a:t>
            </a:r>
            <a:endParaRPr lang="en-US" sz="950" dirty="0"/>
          </a:p>
        </p:txBody>
      </p:sp>
      <p:sp>
        <p:nvSpPr>
          <p:cNvPr id="13" name="Text 11"/>
          <p:cNvSpPr txBox="1"/>
          <p:nvPr/>
        </p:nvSpPr>
        <p:spPr>
          <a:xfrm>
            <a:off x="777240" y="3840480"/>
            <a:ext cx="3057144" cy="214884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7 años jugando profesionalmente; 4 años dando coaching. Cobros brutos reportados: </a:t>
            </a:r>
            <a:r>
              <a:rPr lang="en-US" sz="1200" b="1" dirty="0">
                <a:solidFill>
                  <a:srgbClr val="1B2A36"/>
                </a:solidFill>
                <a:latin typeface="Host Grotesk" pitchFamily="34" charset="0"/>
                <a:ea typeface="Host Grotesk" pitchFamily="34" charset="-122"/>
                <a:cs typeface="Host Grotesk" pitchFamily="34" charset="-120"/>
              </a:rPr>
              <a:t>≈3,2 M USD</a:t>
            </a:r>
            <a:r>
              <a:rPr lang="en-US" sz="1200" dirty="0">
                <a:solidFill>
                  <a:srgbClr val="5B6773"/>
                </a:solidFill>
                <a:latin typeface="Host Grotesk" pitchFamily="34" charset="0"/>
                <a:ea typeface="Host Grotesk" pitchFamily="34" charset="-122"/>
                <a:cs typeface="Host Grotesk" pitchFamily="34" charset="-120"/>
              </a:rPr>
              <a:t>; profit ≈1,2 M USD.</a:t>
            </a:r>
            <a:endParaRPr lang="en-US" sz="1200" dirty="0"/>
          </a:p>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Cobros más grandes: Sunday Million 2020 dividido por </a:t>
            </a:r>
            <a:r>
              <a:rPr lang="en-US" sz="1200" b="1" dirty="0">
                <a:solidFill>
                  <a:srgbClr val="1B2A36"/>
                </a:solidFill>
                <a:latin typeface="Host Grotesk" pitchFamily="34" charset="0"/>
                <a:ea typeface="Host Grotesk" pitchFamily="34" charset="-122"/>
                <a:cs typeface="Host Grotesk" pitchFamily="34" charset="-120"/>
              </a:rPr>
              <a:t>149 000 USD</a:t>
            </a:r>
            <a:r>
              <a:rPr lang="en-US" sz="1200" dirty="0">
                <a:solidFill>
                  <a:srgbClr val="5B6773"/>
                </a:solidFill>
                <a:latin typeface="Host Grotesk" pitchFamily="34" charset="0"/>
                <a:ea typeface="Host Grotesk" pitchFamily="34" charset="-122"/>
                <a:cs typeface="Host Grotesk" pitchFamily="34" charset="-120"/>
              </a:rPr>
              <a:t> y WPT Prime Championship Las Vegas dividido por </a:t>
            </a:r>
            <a:r>
              <a:rPr lang="en-US" sz="1200" b="1" dirty="0">
                <a:solidFill>
                  <a:srgbClr val="1B2A36"/>
                </a:solidFill>
                <a:latin typeface="Host Grotesk" pitchFamily="34" charset="0"/>
                <a:ea typeface="Host Grotesk" pitchFamily="34" charset="-122"/>
                <a:cs typeface="Host Grotesk" pitchFamily="34" charset="-120"/>
              </a:rPr>
              <a:t>942 000 USD</a:t>
            </a:r>
            <a:r>
              <a:rPr lang="en-US" sz="1200" dirty="0">
                <a:solidFill>
                  <a:srgbClr val="5B6773"/>
                </a:solidFill>
                <a:latin typeface="Host Grotesk" pitchFamily="34" charset="0"/>
                <a:ea typeface="Host Grotesk" pitchFamily="34" charset="-122"/>
                <a:cs typeface="Host Grotesk" pitchFamily="34" charset="-120"/>
              </a:rPr>
              <a:t>.</a:t>
            </a:r>
            <a:endParaRPr lang="en-US" sz="1200" dirty="0"/>
          </a:p>
        </p:txBody>
      </p:sp>
      <p:sp>
        <p:nvSpPr>
          <p:cNvPr id="14" name="Shape 12"/>
          <p:cNvSpPr/>
          <p:nvPr/>
        </p:nvSpPr>
        <p:spPr>
          <a:xfrm>
            <a:off x="4291584" y="2834640"/>
            <a:ext cx="3605784" cy="329184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5" name="Shape 13"/>
          <p:cNvSpPr/>
          <p:nvPr/>
        </p:nvSpPr>
        <p:spPr>
          <a:xfrm>
            <a:off x="4565904" y="3108960"/>
            <a:ext cx="384048" cy="384048"/>
          </a:xfrm>
          <a:prstGeom prst="rect">
            <a:avLst/>
          </a:prstGeom>
          <a:solidFill>
            <a:srgbClr val="253746"/>
          </a:solidFill>
          <a:ln w="12700">
            <a:solidFill>
              <a:srgbClr val="253746"/>
            </a:solidFill>
            <a:prstDash val="solid"/>
          </a:ln>
        </p:spPr>
      </p:sp>
      <p:sp>
        <p:nvSpPr>
          <p:cNvPr id="16" name="Text 14"/>
          <p:cNvSpPr txBox="1"/>
          <p:nvPr/>
        </p:nvSpPr>
        <p:spPr>
          <a:xfrm>
            <a:off x="4565904" y="31089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OM</a:t>
            </a:r>
            <a:endParaRPr lang="en-US" sz="1150" dirty="0"/>
          </a:p>
        </p:txBody>
      </p:sp>
      <p:sp>
        <p:nvSpPr>
          <p:cNvPr id="17" name="Text 15"/>
          <p:cNvSpPr txBox="1"/>
          <p:nvPr/>
        </p:nvSpPr>
        <p:spPr>
          <a:xfrm>
            <a:off x="5096256" y="30723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Osvaldo Mejía</a:t>
            </a:r>
            <a:endParaRPr lang="en-US" sz="1500" dirty="0"/>
          </a:p>
        </p:txBody>
      </p:sp>
      <p:sp>
        <p:nvSpPr>
          <p:cNvPr id="18" name="Text 16"/>
          <p:cNvSpPr txBox="1"/>
          <p:nvPr/>
        </p:nvSpPr>
        <p:spPr>
          <a:xfrm>
            <a:off x="5096256" y="33467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FORMADO EN ETHOS</a:t>
            </a:r>
            <a:endParaRPr lang="en-US" sz="950" dirty="0"/>
          </a:p>
        </p:txBody>
      </p:sp>
      <p:sp>
        <p:nvSpPr>
          <p:cNvPr id="19" name="Text 17"/>
          <p:cNvSpPr txBox="1"/>
          <p:nvPr/>
        </p:nvSpPr>
        <p:spPr>
          <a:xfrm>
            <a:off x="4565904" y="3840480"/>
            <a:ext cx="3057144" cy="214884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Empezó jugando torneos de aproximadamente 1 USD. Hace dos años ganó un anillo de serie mundial; múltiples resultados online.</a:t>
            </a:r>
            <a:endParaRPr lang="en-US" sz="1200" dirty="0"/>
          </a:p>
        </p:txBody>
      </p:sp>
      <p:sp>
        <p:nvSpPr>
          <p:cNvPr id="20" name="Shape 18"/>
          <p:cNvSpPr/>
          <p:nvPr/>
        </p:nvSpPr>
        <p:spPr>
          <a:xfrm>
            <a:off x="8080248" y="2834640"/>
            <a:ext cx="3605784" cy="329184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21" name="Shape 19"/>
          <p:cNvSpPr/>
          <p:nvPr/>
        </p:nvSpPr>
        <p:spPr>
          <a:xfrm>
            <a:off x="8354568" y="3108960"/>
            <a:ext cx="384048" cy="384048"/>
          </a:xfrm>
          <a:prstGeom prst="rect">
            <a:avLst/>
          </a:prstGeom>
          <a:solidFill>
            <a:srgbClr val="253746"/>
          </a:solidFill>
          <a:ln w="12700">
            <a:solidFill>
              <a:srgbClr val="253746"/>
            </a:solidFill>
            <a:prstDash val="solid"/>
          </a:ln>
        </p:spPr>
      </p:sp>
      <p:sp>
        <p:nvSpPr>
          <p:cNvPr id="22" name="Text 20"/>
          <p:cNvSpPr txBox="1"/>
          <p:nvPr/>
        </p:nvSpPr>
        <p:spPr>
          <a:xfrm>
            <a:off x="8354568" y="31089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JT</a:t>
            </a:r>
            <a:endParaRPr lang="en-US" sz="1150" dirty="0"/>
          </a:p>
        </p:txBody>
      </p:sp>
      <p:sp>
        <p:nvSpPr>
          <p:cNvPr id="23" name="Text 21"/>
          <p:cNvSpPr txBox="1"/>
          <p:nvPr/>
        </p:nvSpPr>
        <p:spPr>
          <a:xfrm>
            <a:off x="8884920" y="30723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Jesús Treviño</a:t>
            </a:r>
            <a:endParaRPr lang="en-US" sz="1500" dirty="0"/>
          </a:p>
        </p:txBody>
      </p:sp>
      <p:sp>
        <p:nvSpPr>
          <p:cNvPr id="24" name="Text 22"/>
          <p:cNvSpPr txBox="1"/>
          <p:nvPr/>
        </p:nvSpPr>
        <p:spPr>
          <a:xfrm>
            <a:off x="8884920" y="33467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FORMADO EN ETHOS</a:t>
            </a:r>
            <a:endParaRPr lang="en-US" sz="950" dirty="0"/>
          </a:p>
        </p:txBody>
      </p:sp>
      <p:sp>
        <p:nvSpPr>
          <p:cNvPr id="25" name="Text 23"/>
          <p:cNvSpPr txBox="1"/>
          <p:nvPr/>
        </p:nvSpPr>
        <p:spPr>
          <a:xfrm>
            <a:off x="8354568" y="3840480"/>
            <a:ext cx="3057144" cy="214884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Comenzó con torneos de 50 centavos. Escaló nivel a nivel hasta hacer banca de 5 000 USD y dedicarse full time con un bancaje.</a:t>
            </a:r>
            <a:endParaRPr lang="en-US" sz="1200" dirty="0"/>
          </a:p>
        </p:txBody>
      </p:sp>
      <p:sp>
        <p:nvSpPr>
          <p:cNvPr id="26"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04</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Coaches</a:t>
            </a:r>
            <a:endParaRPr lang="en-US" sz="2700" dirty="0"/>
          </a:p>
        </p:txBody>
      </p:sp>
      <p:sp>
        <p:nvSpPr>
          <p:cNvPr id="4" name="Shape 2"/>
          <p:cNvSpPr/>
          <p:nvPr/>
        </p:nvSpPr>
        <p:spPr>
          <a:xfrm>
            <a:off x="502920" y="1856232"/>
            <a:ext cx="11183112" cy="0"/>
          </a:xfrm>
          <a:prstGeom prst="line">
            <a:avLst/>
          </a:prstGeom>
          <a:noFill/>
          <a:ln w="12700">
            <a:solidFill>
              <a:srgbClr val="DCE1DC"/>
            </a:solidFill>
            <a:prstDash val="solid"/>
          </a:ln>
        </p:spPr>
      </p:sp>
      <p:sp>
        <p:nvSpPr>
          <p:cNvPr id="5" name="Shape 3"/>
          <p:cNvSpPr/>
          <p:nvPr/>
        </p:nvSpPr>
        <p:spPr>
          <a:xfrm>
            <a:off x="502920" y="2148840"/>
            <a:ext cx="3605784" cy="274320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6" name="Shape 4"/>
          <p:cNvSpPr/>
          <p:nvPr/>
        </p:nvSpPr>
        <p:spPr>
          <a:xfrm>
            <a:off x="777240" y="2423160"/>
            <a:ext cx="384048" cy="384048"/>
          </a:xfrm>
          <a:prstGeom prst="rect">
            <a:avLst/>
          </a:prstGeom>
          <a:solidFill>
            <a:srgbClr val="253746"/>
          </a:solidFill>
          <a:ln w="12700">
            <a:solidFill>
              <a:srgbClr val="253746"/>
            </a:solidFill>
            <a:prstDash val="solid"/>
          </a:ln>
        </p:spPr>
      </p:sp>
      <p:sp>
        <p:nvSpPr>
          <p:cNvPr id="7" name="Text 5"/>
          <p:cNvSpPr txBox="1"/>
          <p:nvPr/>
        </p:nvSpPr>
        <p:spPr>
          <a:xfrm>
            <a:off x="777240" y="24231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V</a:t>
            </a:r>
            <a:endParaRPr lang="en-US" sz="1150" dirty="0"/>
          </a:p>
        </p:txBody>
      </p:sp>
      <p:sp>
        <p:nvSpPr>
          <p:cNvPr id="8" name="Text 6"/>
          <p:cNvSpPr txBox="1"/>
          <p:nvPr/>
        </p:nvSpPr>
        <p:spPr>
          <a:xfrm>
            <a:off x="1307592" y="23865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Víctor</a:t>
            </a:r>
            <a:endParaRPr lang="en-US" sz="1500" dirty="0"/>
          </a:p>
        </p:txBody>
      </p:sp>
      <p:sp>
        <p:nvSpPr>
          <p:cNvPr id="9" name="Text 7"/>
          <p:cNvSpPr txBox="1"/>
          <p:nvPr/>
        </p:nvSpPr>
        <p:spPr>
          <a:xfrm>
            <a:off x="1307592" y="26609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FORMADO EN ETHOS · ONLINE</a:t>
            </a:r>
            <a:endParaRPr lang="en-US" sz="950" dirty="0"/>
          </a:p>
        </p:txBody>
      </p:sp>
      <p:sp>
        <p:nvSpPr>
          <p:cNvPr id="10" name="Text 8"/>
          <p:cNvSpPr txBox="1"/>
          <p:nvPr/>
        </p:nvSpPr>
        <p:spPr>
          <a:xfrm>
            <a:off x="777240" y="3154680"/>
            <a:ext cx="3057144" cy="160020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Durante casi un año no veía resultados; tras ajustes continuos se dio la situación. Acompañó a Fernando al EPT París.</a:t>
            </a:r>
            <a:endParaRPr lang="en-US" sz="1200" dirty="0"/>
          </a:p>
        </p:txBody>
      </p:sp>
      <p:sp>
        <p:nvSpPr>
          <p:cNvPr id="11" name="Shape 9"/>
          <p:cNvSpPr/>
          <p:nvPr/>
        </p:nvSpPr>
        <p:spPr>
          <a:xfrm>
            <a:off x="4291584" y="2148840"/>
            <a:ext cx="3605784" cy="274320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2" name="Shape 10"/>
          <p:cNvSpPr/>
          <p:nvPr/>
        </p:nvSpPr>
        <p:spPr>
          <a:xfrm>
            <a:off x="4565904" y="2423160"/>
            <a:ext cx="384048" cy="384048"/>
          </a:xfrm>
          <a:prstGeom prst="rect">
            <a:avLst/>
          </a:prstGeom>
          <a:solidFill>
            <a:srgbClr val="253746"/>
          </a:solidFill>
          <a:ln w="12700">
            <a:solidFill>
              <a:srgbClr val="253746"/>
            </a:solidFill>
            <a:prstDash val="solid"/>
          </a:ln>
        </p:spPr>
      </p:sp>
      <p:sp>
        <p:nvSpPr>
          <p:cNvPr id="13" name="Text 11"/>
          <p:cNvSpPr txBox="1"/>
          <p:nvPr/>
        </p:nvSpPr>
        <p:spPr>
          <a:xfrm>
            <a:off x="4565904" y="24231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RE</a:t>
            </a:r>
            <a:endParaRPr lang="en-US" sz="1150" dirty="0"/>
          </a:p>
        </p:txBody>
      </p:sp>
      <p:sp>
        <p:nvSpPr>
          <p:cNvPr id="14" name="Text 12"/>
          <p:cNvSpPr txBox="1"/>
          <p:nvPr/>
        </p:nvSpPr>
        <p:spPr>
          <a:xfrm>
            <a:off x="5096256" y="23865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Reyes Espinosa</a:t>
            </a:r>
            <a:endParaRPr lang="en-US" sz="1500" dirty="0"/>
          </a:p>
        </p:txBody>
      </p:sp>
      <p:sp>
        <p:nvSpPr>
          <p:cNvPr id="15" name="Text 13"/>
          <p:cNvSpPr txBox="1"/>
          <p:nvPr/>
        </p:nvSpPr>
        <p:spPr>
          <a:xfrm>
            <a:off x="5096256" y="26609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ESCUELA BRASILEÑA · VIVO</a:t>
            </a:r>
            <a:endParaRPr lang="en-US" sz="950" dirty="0"/>
          </a:p>
        </p:txBody>
      </p:sp>
      <p:sp>
        <p:nvSpPr>
          <p:cNvPr id="16" name="Text 14"/>
          <p:cNvSpPr txBox="1"/>
          <p:nvPr/>
        </p:nvSpPr>
        <p:spPr>
          <a:xfrm>
            <a:off x="4565904" y="3154680"/>
            <a:ext cx="3057144" cy="160020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Conocido de Fernando desde sus inicios. Mucho póker en vivo; actualmente en otro establo colaborando con Ethos.</a:t>
            </a:r>
            <a:endParaRPr lang="en-US" sz="1200" dirty="0"/>
          </a:p>
        </p:txBody>
      </p:sp>
      <p:sp>
        <p:nvSpPr>
          <p:cNvPr id="17" name="Shape 15"/>
          <p:cNvSpPr/>
          <p:nvPr/>
        </p:nvSpPr>
        <p:spPr>
          <a:xfrm>
            <a:off x="8080248" y="2148840"/>
            <a:ext cx="3605784" cy="274320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8" name="Shape 16"/>
          <p:cNvSpPr/>
          <p:nvPr/>
        </p:nvSpPr>
        <p:spPr>
          <a:xfrm>
            <a:off x="8354568" y="2423160"/>
            <a:ext cx="384048" cy="384048"/>
          </a:xfrm>
          <a:prstGeom prst="rect">
            <a:avLst/>
          </a:prstGeom>
          <a:solidFill>
            <a:srgbClr val="253746"/>
          </a:solidFill>
          <a:ln w="12700">
            <a:solidFill>
              <a:srgbClr val="253746"/>
            </a:solidFill>
            <a:prstDash val="solid"/>
          </a:ln>
        </p:spPr>
      </p:sp>
      <p:sp>
        <p:nvSpPr>
          <p:cNvPr id="19" name="Text 17"/>
          <p:cNvSpPr txBox="1"/>
          <p:nvPr/>
        </p:nvSpPr>
        <p:spPr>
          <a:xfrm>
            <a:off x="8354568" y="2423160"/>
            <a:ext cx="384048" cy="384048"/>
          </a:xfrm>
          <a:prstGeom prst="rect">
            <a:avLst/>
          </a:prstGeom>
          <a:noFill/>
          <a:ln/>
        </p:spPr>
        <p:txBody>
          <a:bodyPr wrap="square" lIns="0" tIns="0" rIns="0" bIns="0" rtlCol="0" anchor="ctr"/>
          <a:lstStyle/>
          <a:p>
            <a:pPr marL="0" indent="0" algn="ctr">
              <a:buNone/>
            </a:pPr>
            <a:r>
              <a:rPr lang="en-US" sz="1150" b="1" dirty="0">
                <a:solidFill>
                  <a:srgbClr val="C79A5C"/>
                </a:solidFill>
                <a:latin typeface="Host Grotesk" pitchFamily="34" charset="0"/>
                <a:ea typeface="Host Grotesk" pitchFamily="34" charset="-122"/>
                <a:cs typeface="Host Grotesk" pitchFamily="34" charset="-120"/>
              </a:rPr>
              <a:t>PH</a:t>
            </a:r>
            <a:endParaRPr lang="en-US" sz="1150" dirty="0"/>
          </a:p>
        </p:txBody>
      </p:sp>
      <p:sp>
        <p:nvSpPr>
          <p:cNvPr id="20" name="Text 18"/>
          <p:cNvSpPr txBox="1"/>
          <p:nvPr/>
        </p:nvSpPr>
        <p:spPr>
          <a:xfrm>
            <a:off x="8884920" y="2386584"/>
            <a:ext cx="2599944" cy="274320"/>
          </a:xfrm>
          <a:prstGeom prst="rect">
            <a:avLst/>
          </a:prstGeom>
          <a:noFill/>
          <a:ln/>
        </p:spPr>
        <p:txBody>
          <a:bodyPr wrap="square" lIns="0" tIns="0" rIns="0" bIns="0" rtlCol="0" anchor="t"/>
          <a:lstStyle/>
          <a:p>
            <a:pPr marL="0" indent="0">
              <a:buNone/>
            </a:pPr>
            <a:r>
              <a:rPr lang="en-US" sz="1500" b="1" dirty="0">
                <a:solidFill>
                  <a:srgbClr val="1B2A36"/>
                </a:solidFill>
                <a:latin typeface="Host Grotesk" pitchFamily="34" charset="0"/>
                <a:ea typeface="Host Grotesk" pitchFamily="34" charset="-122"/>
                <a:cs typeface="Host Grotesk" pitchFamily="34" charset="-120"/>
              </a:rPr>
              <a:t>Pepe Herrera</a:t>
            </a:r>
            <a:endParaRPr lang="en-US" sz="1500" dirty="0"/>
          </a:p>
        </p:txBody>
      </p:sp>
      <p:sp>
        <p:nvSpPr>
          <p:cNvPr id="21" name="Text 19"/>
          <p:cNvSpPr txBox="1"/>
          <p:nvPr/>
        </p:nvSpPr>
        <p:spPr>
          <a:xfrm>
            <a:off x="8884920" y="2660904"/>
            <a:ext cx="2599944" cy="411480"/>
          </a:xfrm>
          <a:prstGeom prst="rect">
            <a:avLst/>
          </a:prstGeom>
          <a:noFill/>
          <a:ln/>
        </p:spPr>
        <p:txBody>
          <a:bodyPr wrap="square" lIns="0" tIns="0" rIns="0" bIns="0" rtlCol="0" anchor="t"/>
          <a:lstStyle/>
          <a:p>
            <a:pPr marL="0" indent="0">
              <a:buNone/>
            </a:pPr>
            <a:r>
              <a:rPr lang="en-US" sz="950" b="1" kern="0" spc="120" dirty="0">
                <a:solidFill>
                  <a:srgbClr val="70000E"/>
                </a:solidFill>
                <a:latin typeface="Host Grotesk" pitchFamily="34" charset="0"/>
                <a:ea typeface="Host Grotesk" pitchFamily="34" charset="-122"/>
                <a:cs typeface="Host Grotesk" pitchFamily="34" charset="-120"/>
              </a:rPr>
              <a:t>ESCUELA BRASILEÑA · ONLINE</a:t>
            </a:r>
            <a:endParaRPr lang="en-US" sz="950" dirty="0"/>
          </a:p>
        </p:txBody>
      </p:sp>
      <p:sp>
        <p:nvSpPr>
          <p:cNvPr id="22" name="Text 20"/>
          <p:cNvSpPr txBox="1"/>
          <p:nvPr/>
        </p:nvSpPr>
        <p:spPr>
          <a:xfrm>
            <a:off x="8354568" y="3154680"/>
            <a:ext cx="3057144" cy="1600200"/>
          </a:xfrm>
          <a:prstGeom prst="rect">
            <a:avLst/>
          </a:prstGeom>
          <a:noFill/>
          <a:ln/>
        </p:spPr>
        <p:txBody>
          <a:bodyPr wrap="square" lIns="0" tIns="0" rIns="0" bIns="0" rtlCol="0" anchor="t"/>
          <a:lstStyle/>
          <a:p>
            <a:pPr marL="0" indent="0">
              <a:lnSpc>
                <a:spcPct val="110000"/>
              </a:lnSpc>
              <a:spcAft>
                <a:spcPts val="600"/>
              </a:spcAft>
              <a:buNone/>
            </a:pPr>
            <a:r>
              <a:rPr lang="en-US" sz="1200" dirty="0">
                <a:solidFill>
                  <a:srgbClr val="5B6773"/>
                </a:solidFill>
                <a:latin typeface="Host Grotesk" pitchFamily="34" charset="0"/>
                <a:ea typeface="Host Grotesk" pitchFamily="34" charset="-122"/>
                <a:cs typeface="Host Grotesk" pitchFamily="34" charset="-120"/>
              </a:rPr>
              <a:t>Formación en el equipo Samba, orientado al online, progresivamente jugando más en vivo.</a:t>
            </a:r>
            <a:endParaRPr lang="en-US" sz="1200" dirty="0"/>
          </a:p>
        </p:txBody>
      </p:sp>
      <p:sp>
        <p:nvSpPr>
          <p:cNvPr id="23" name="Shape 21"/>
          <p:cNvSpPr/>
          <p:nvPr/>
        </p:nvSpPr>
        <p:spPr>
          <a:xfrm>
            <a:off x="502920" y="5166360"/>
            <a:ext cx="11183112" cy="960120"/>
          </a:xfrm>
          <a:prstGeom prst="rect">
            <a:avLst/>
          </a:prstGeom>
          <a:solidFill>
            <a:srgbClr val="16222F"/>
          </a:solidFill>
          <a:ln w="9525">
            <a:solidFill>
              <a:srgbClr val="223244"/>
            </a:solidFill>
            <a:prstDash val="solid"/>
          </a:ln>
        </p:spPr>
      </p:sp>
      <p:sp>
        <p:nvSpPr>
          <p:cNvPr id="24" name="Text 22"/>
          <p:cNvSpPr txBox="1"/>
          <p:nvPr/>
        </p:nvSpPr>
        <p:spPr>
          <a:xfrm>
            <a:off x="777240" y="5166360"/>
            <a:ext cx="640080" cy="960120"/>
          </a:xfrm>
          <a:prstGeom prst="rect">
            <a:avLst/>
          </a:prstGeom>
          <a:noFill/>
          <a:ln/>
        </p:spPr>
        <p:txBody>
          <a:bodyPr wrap="square" lIns="0" tIns="0" rIns="0" bIns="0" rtlCol="0" anchor="ctr"/>
          <a:lstStyle/>
          <a:p>
            <a:pPr marL="0" indent="0">
              <a:buNone/>
            </a:pPr>
            <a:r>
              <a:rPr lang="en-US" sz="3400" b="1" dirty="0">
                <a:solidFill>
                  <a:srgbClr val="8FB0D9"/>
                </a:solidFill>
                <a:latin typeface="Host Grotesk" pitchFamily="34" charset="0"/>
                <a:ea typeface="Host Grotesk" pitchFamily="34" charset="-122"/>
                <a:cs typeface="Host Grotesk" pitchFamily="34" charset="-120"/>
              </a:rPr>
              <a:t>3</a:t>
            </a:r>
            <a:endParaRPr lang="en-US" sz="3400" dirty="0"/>
          </a:p>
        </p:txBody>
      </p:sp>
      <p:sp>
        <p:nvSpPr>
          <p:cNvPr id="25" name="Text 23"/>
          <p:cNvSpPr txBox="1"/>
          <p:nvPr/>
        </p:nvSpPr>
        <p:spPr>
          <a:xfrm>
            <a:off x="1508760" y="5166360"/>
            <a:ext cx="4480560" cy="960120"/>
          </a:xfrm>
          <a:prstGeom prst="rect">
            <a:avLst/>
          </a:prstGeom>
          <a:noFill/>
          <a:ln/>
        </p:spPr>
        <p:txBody>
          <a:bodyPr wrap="square" lIns="0" tIns="0" rIns="0" bIns="0" rtlCol="0" anchor="ctr"/>
          <a:lstStyle/>
          <a:p>
            <a:pPr marL="0" indent="0">
              <a:buNone/>
            </a:pPr>
            <a:r>
              <a:rPr lang="en-US" sz="1250" b="1" dirty="0">
                <a:solidFill>
                  <a:srgbClr val="FFFFFF"/>
                </a:solidFill>
                <a:latin typeface="Host Grotesk" pitchFamily="34" charset="0"/>
                <a:ea typeface="Host Grotesk" pitchFamily="34" charset="-122"/>
                <a:cs typeface="Host Grotesk" pitchFamily="34" charset="-120"/>
              </a:rPr>
              <a:t>coaches formados en Ethos</a:t>
            </a:r>
            <a:endParaRPr lang="en-US" sz="1250" dirty="0"/>
          </a:p>
          <a:p>
            <a:pPr marL="0" indent="0">
              <a:buNone/>
            </a:pPr>
            <a:r>
              <a:rPr lang="en-US" sz="1250" dirty="0">
                <a:solidFill>
                  <a:srgbClr val="C7CDD3"/>
                </a:solidFill>
                <a:latin typeface="Host Grotesk" pitchFamily="34" charset="0"/>
                <a:ea typeface="Host Grotesk" pitchFamily="34" charset="-122"/>
                <a:cs typeface="Host Grotesk" pitchFamily="34" charset="-120"/>
              </a:rPr>
              <a:t>Osvaldo · Jesús · Víctor</a:t>
            </a:r>
            <a:endParaRPr lang="en-US" sz="1250" dirty="0"/>
          </a:p>
        </p:txBody>
      </p:sp>
      <p:sp>
        <p:nvSpPr>
          <p:cNvPr id="26" name="Text 24"/>
          <p:cNvSpPr txBox="1"/>
          <p:nvPr/>
        </p:nvSpPr>
        <p:spPr>
          <a:xfrm>
            <a:off x="6355080" y="5166360"/>
            <a:ext cx="640080" cy="960120"/>
          </a:xfrm>
          <a:prstGeom prst="rect">
            <a:avLst/>
          </a:prstGeom>
          <a:noFill/>
          <a:ln/>
        </p:spPr>
        <p:txBody>
          <a:bodyPr wrap="square" lIns="0" tIns="0" rIns="0" bIns="0" rtlCol="0" anchor="ctr"/>
          <a:lstStyle/>
          <a:p>
            <a:pPr marL="0" indent="0">
              <a:buNone/>
            </a:pPr>
            <a:r>
              <a:rPr lang="en-US" sz="3400" b="1" dirty="0">
                <a:solidFill>
                  <a:srgbClr val="E3A99B"/>
                </a:solidFill>
                <a:latin typeface="Host Grotesk" pitchFamily="34" charset="0"/>
                <a:ea typeface="Host Grotesk" pitchFamily="34" charset="-122"/>
                <a:cs typeface="Host Grotesk" pitchFamily="34" charset="-120"/>
              </a:rPr>
              <a:t>2</a:t>
            </a:r>
            <a:endParaRPr lang="en-US" sz="3400" dirty="0"/>
          </a:p>
        </p:txBody>
      </p:sp>
      <p:sp>
        <p:nvSpPr>
          <p:cNvPr id="27" name="Text 25"/>
          <p:cNvSpPr txBox="1"/>
          <p:nvPr/>
        </p:nvSpPr>
        <p:spPr>
          <a:xfrm>
            <a:off x="7086600" y="5166360"/>
            <a:ext cx="4480560" cy="960120"/>
          </a:xfrm>
          <a:prstGeom prst="rect">
            <a:avLst/>
          </a:prstGeom>
          <a:noFill/>
          <a:ln/>
        </p:spPr>
        <p:txBody>
          <a:bodyPr wrap="square" lIns="0" tIns="0" rIns="0" bIns="0" rtlCol="0" anchor="ctr"/>
          <a:lstStyle/>
          <a:p>
            <a:pPr marL="0" indent="0">
              <a:buNone/>
            </a:pPr>
            <a:r>
              <a:rPr lang="en-US" sz="1250" b="1" dirty="0">
                <a:solidFill>
                  <a:srgbClr val="FFFFFF"/>
                </a:solidFill>
                <a:latin typeface="Host Grotesk" pitchFamily="34" charset="0"/>
                <a:ea typeface="Host Grotesk" pitchFamily="34" charset="-122"/>
                <a:cs typeface="Host Grotesk" pitchFamily="34" charset="-120"/>
              </a:rPr>
              <a:t>coaches de la escuela brasileña (equipo Samba)</a:t>
            </a:r>
            <a:endParaRPr lang="en-US" sz="1250" dirty="0"/>
          </a:p>
          <a:p>
            <a:pPr marL="0" indent="0">
              <a:buNone/>
            </a:pPr>
            <a:r>
              <a:rPr lang="en-US" sz="1250" dirty="0">
                <a:solidFill>
                  <a:srgbClr val="C7CDD3"/>
                </a:solidFill>
                <a:latin typeface="Host Grotesk" pitchFamily="34" charset="0"/>
                <a:ea typeface="Host Grotesk" pitchFamily="34" charset="-122"/>
                <a:cs typeface="Host Grotesk" pitchFamily="34" charset="-120"/>
              </a:rPr>
              <a:t>Reyes · Pepe</a:t>
            </a:r>
            <a:endParaRPr lang="en-US" sz="1250" dirty="0"/>
          </a:p>
        </p:txBody>
      </p:sp>
      <p:sp>
        <p:nvSpPr>
          <p:cNvPr id="28"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05</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Comunidad</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8580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Fernando describe un ecosistema del póker donde publicar una mano suele atraer burlas en lugar de retroalimentación. Ethos declara explícitamente que ese patrón no tiene lugar en la escuela y lo sanciona hasta con expulsión sin reembolso.</a:t>
            </a:r>
            <a:endParaRPr lang="en-US" sz="1400" dirty="0"/>
          </a:p>
        </p:txBody>
      </p:sp>
      <p:sp>
        <p:nvSpPr>
          <p:cNvPr id="8" name="Shape 6"/>
          <p:cNvSpPr/>
          <p:nvPr/>
        </p:nvSpPr>
        <p:spPr>
          <a:xfrm>
            <a:off x="502920" y="2834640"/>
            <a:ext cx="5504688" cy="214884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9" name="Shape 7"/>
          <p:cNvSpPr/>
          <p:nvPr/>
        </p:nvSpPr>
        <p:spPr>
          <a:xfrm>
            <a:off x="777240" y="3090672"/>
            <a:ext cx="1371600" cy="292608"/>
          </a:xfrm>
          <a:prstGeom prst="rect">
            <a:avLst/>
          </a:prstGeom>
          <a:solidFill>
            <a:srgbClr val="70000E"/>
          </a:solidFill>
          <a:ln w="12700">
            <a:solidFill>
              <a:srgbClr val="70000E"/>
            </a:solidFill>
            <a:prstDash val="solid"/>
          </a:ln>
        </p:spPr>
      </p:sp>
      <p:sp>
        <p:nvSpPr>
          <p:cNvPr id="10" name="Text 8"/>
          <p:cNvSpPr txBox="1"/>
          <p:nvPr/>
        </p:nvSpPr>
        <p:spPr>
          <a:xfrm>
            <a:off x="777240" y="3090672"/>
            <a:ext cx="1371600" cy="292608"/>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Host Grotesk" pitchFamily="34" charset="0"/>
                <a:ea typeface="Host Grotesk" pitchFamily="34" charset="-122"/>
                <a:cs typeface="Host Grotesk" pitchFamily="34" charset="-120"/>
              </a:rPr>
              <a:t>PROHIBIDO</a:t>
            </a:r>
            <a:endParaRPr lang="en-US" sz="1000" dirty="0"/>
          </a:p>
        </p:txBody>
      </p:sp>
      <p:sp>
        <p:nvSpPr>
          <p:cNvPr id="11" name="Text 9"/>
          <p:cNvSpPr txBox="1"/>
          <p:nvPr/>
        </p:nvSpPr>
        <p:spPr>
          <a:xfrm>
            <a:off x="777240" y="3547872"/>
            <a:ext cx="5001768" cy="1371600"/>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Toxicidad, burlas y ego hacia otros estudiantes.</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Enviar bad beats a grupos o coaches — «no aportan nada».</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Pretender nivel que no se tiene para saltar grupos.</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Entre estudiantes, responderse dudas por ahora: esperar al coach.</a:t>
            </a:r>
            <a:endParaRPr lang="en-US" sz="1250" dirty="0"/>
          </a:p>
        </p:txBody>
      </p:sp>
      <p:sp>
        <p:nvSpPr>
          <p:cNvPr id="12" name="Shape 10"/>
          <p:cNvSpPr/>
          <p:nvPr/>
        </p:nvSpPr>
        <p:spPr>
          <a:xfrm>
            <a:off x="6181344" y="2834640"/>
            <a:ext cx="5504688" cy="214884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3" name="Shape 11"/>
          <p:cNvSpPr/>
          <p:nvPr/>
        </p:nvSpPr>
        <p:spPr>
          <a:xfrm>
            <a:off x="6455664" y="3090672"/>
            <a:ext cx="1371600" cy="292608"/>
          </a:xfrm>
          <a:prstGeom prst="rect">
            <a:avLst/>
          </a:prstGeom>
          <a:solidFill>
            <a:srgbClr val="253746"/>
          </a:solidFill>
          <a:ln w="12700">
            <a:solidFill>
              <a:srgbClr val="253746"/>
            </a:solidFill>
            <a:prstDash val="solid"/>
          </a:ln>
        </p:spPr>
      </p:sp>
      <p:sp>
        <p:nvSpPr>
          <p:cNvPr id="14" name="Text 12"/>
          <p:cNvSpPr txBox="1"/>
          <p:nvPr/>
        </p:nvSpPr>
        <p:spPr>
          <a:xfrm>
            <a:off x="6455664" y="3090672"/>
            <a:ext cx="1371600" cy="292608"/>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Host Grotesk" pitchFamily="34" charset="0"/>
                <a:ea typeface="Host Grotesk" pitchFamily="34" charset="-122"/>
                <a:cs typeface="Host Grotesk" pitchFamily="34" charset="-120"/>
              </a:rPr>
              <a:t>FOMENTADO</a:t>
            </a:r>
            <a:endParaRPr lang="en-US" sz="1000" dirty="0"/>
          </a:p>
        </p:txBody>
      </p:sp>
      <p:sp>
        <p:nvSpPr>
          <p:cNvPr id="15" name="Text 13"/>
          <p:cNvSpPr txBox="1"/>
          <p:nvPr/>
        </p:nvSpPr>
        <p:spPr>
          <a:xfrm>
            <a:off x="6455664" y="3547872"/>
            <a:ext cx="5001768" cy="1371600"/>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Preguntar sin miedo: no existen preguntas tontas.</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Enviar manos para estudio — ahí sí hay retroalimentación.</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Enfoque en lo controlable: hábitos, estudio, decisiones.</a:t>
            </a:r>
            <a:endParaRPr lang="en-US" sz="1250" dirty="0"/>
          </a:p>
          <a:p>
            <a:pPr marL="177800" indent="-177800">
              <a:spcAft>
                <a:spcPts val="500"/>
              </a:spcAft>
              <a:buSzPct val="100000"/>
              <a:buChar char="•"/>
            </a:pPr>
            <a:r>
              <a:rPr lang="en-US" sz="1250" dirty="0">
                <a:solidFill>
                  <a:srgbClr val="1B2A36"/>
                </a:solidFill>
                <a:latin typeface="Host Grotesk" pitchFamily="34" charset="0"/>
                <a:ea typeface="Host Grotesk" pitchFamily="34" charset="-122"/>
                <a:cs typeface="Host Grotesk" pitchFamily="34" charset="-120"/>
              </a:rPr>
              <a:t>Trabajo inteligente: 15 min de calidad &gt; 3 h de mala calidad.</a:t>
            </a:r>
            <a:endParaRPr lang="en-US" sz="1250" dirty="0"/>
          </a:p>
        </p:txBody>
      </p:sp>
      <p:sp>
        <p:nvSpPr>
          <p:cNvPr id="16" name="Text 14"/>
          <p:cNvSpPr txBox="1"/>
          <p:nvPr/>
        </p:nvSpPr>
        <p:spPr>
          <a:xfrm>
            <a:off x="502920" y="5074920"/>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Comportamientos prohibidos frente a los pilares fomentados en la comunidad.</a:t>
            </a:r>
            <a:endParaRPr lang="en-US" sz="1050" dirty="0"/>
          </a:p>
        </p:txBody>
      </p:sp>
      <p:sp>
        <p:nvSpPr>
          <p:cNvPr id="17" name="Text 15"/>
          <p:cNvSpPr txBox="1"/>
          <p:nvPr/>
        </p:nvSpPr>
        <p:spPr>
          <a:xfrm>
            <a:off x="502920" y="5486400"/>
            <a:ext cx="11155680" cy="685800"/>
          </a:xfrm>
          <a:prstGeom prst="rect">
            <a:avLst/>
          </a:prstGeom>
          <a:noFill/>
          <a:ln/>
        </p:spPr>
        <p:txBody>
          <a:bodyPr wrap="square" lIns="0" tIns="0" rIns="0" bIns="0" rtlCol="0" anchor="t"/>
          <a:lstStyle/>
          <a:p>
            <a:pPr marL="0" indent="0">
              <a:lnSpc>
                <a:spcPct val="110000"/>
              </a:lnSpc>
              <a:spcAft>
                <a:spcPts val="600"/>
              </a:spcAft>
              <a:buNone/>
            </a:pPr>
            <a:r>
              <a:rPr lang="en-US" sz="1350" dirty="0">
                <a:solidFill>
                  <a:srgbClr val="5B6773"/>
                </a:solidFill>
                <a:latin typeface="Host Grotesk" pitchFamily="34" charset="0"/>
                <a:ea typeface="Host Grotesk" pitchFamily="34" charset="-122"/>
                <a:cs typeface="Host Grotesk" pitchFamily="34" charset="-120"/>
              </a:rPr>
              <a:t>Sobre los bad beats: comparación de Fernando con el fútbol — «si no quieres que te metan gol, no tiene sentido jugar». Es un proceso mental dejar de reaccionar emocionalmente a ellos.</a:t>
            </a:r>
            <a:r>
              <a:rPr lang="en-US" sz="1050" b="1" dirty="0">
                <a:solidFill>
                  <a:srgbClr val="A8622D"/>
                </a:solidFill>
                <a:latin typeface="Host Grotesk" pitchFamily="34" charset="0"/>
                <a:ea typeface="Host Grotesk" pitchFamily="34" charset="-122"/>
                <a:cs typeface="Host Grotesk" pitchFamily="34" charset="-120"/>
              </a:rPr>
              <a:t>  29:07</a:t>
            </a:r>
            <a:endParaRPr lang="en-US" sz="135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06</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Varianza</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8580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Fernando muestra su propia gráfica online para evidenciar la naturaleza de maratón de los torneos. Sobre más de 24 000 torneos jugados, solo cuatro cobros fueron realmente relevantes para el resultado agregado.</a:t>
            </a:r>
            <a:endParaRPr lang="en-US" sz="1400" dirty="0"/>
          </a:p>
        </p:txBody>
      </p:sp>
      <p:sp>
        <p:nvSpPr>
          <p:cNvPr id="8" name="Shape 6"/>
          <p:cNvSpPr/>
          <p:nvPr/>
        </p:nvSpPr>
        <p:spPr>
          <a:xfrm>
            <a:off x="502920" y="2788920"/>
            <a:ext cx="7589520" cy="3566160"/>
          </a:xfrm>
          <a:prstGeom prst="rect">
            <a:avLst/>
          </a:prstGeom>
          <a:solidFill>
            <a:srgbClr val="16222F"/>
          </a:solidFill>
          <a:ln w="9525">
            <a:solidFill>
              <a:srgbClr val="223244"/>
            </a:solidFill>
            <a:prstDash val="solid"/>
          </a:ln>
        </p:spPr>
      </p:sp>
      <p:sp>
        <p:nvSpPr>
          <p:cNvPr id="9" name="Text 7"/>
          <p:cNvSpPr txBox="1"/>
          <p:nvPr/>
        </p:nvSpPr>
        <p:spPr>
          <a:xfrm>
            <a:off x="777240" y="2971800"/>
            <a:ext cx="5486400" cy="274320"/>
          </a:xfrm>
          <a:prstGeom prst="rect">
            <a:avLst/>
          </a:prstGeom>
          <a:noFill/>
          <a:ln/>
        </p:spPr>
        <p:txBody>
          <a:bodyPr wrap="square" lIns="0" tIns="0" rIns="0" bIns="0" rtlCol="0" anchor="t"/>
          <a:lstStyle/>
          <a:p>
            <a:pPr marL="0" indent="0">
              <a:buNone/>
            </a:pPr>
            <a:r>
              <a:rPr lang="en-US" sz="1100" b="1" kern="0" spc="100" dirty="0">
                <a:solidFill>
                  <a:srgbClr val="C79A5C"/>
                </a:solidFill>
                <a:latin typeface="Host Grotesk" pitchFamily="34" charset="0"/>
                <a:ea typeface="Host Grotesk" pitchFamily="34" charset="-122"/>
                <a:cs typeface="Host Grotesk" pitchFamily="34" charset="-120"/>
              </a:rPr>
              <a:t>GANANCIAS ACUMULADAS · </a:t>
            </a:r>
            <a:r>
              <a:rPr lang="en-US" sz="1100" i="1" kern="0" spc="100" dirty="0">
                <a:solidFill>
                  <a:srgbClr val="C79A5C"/>
                </a:solidFill>
                <a:latin typeface="Host Grotesk" pitchFamily="34" charset="0"/>
                <a:ea typeface="Host Grotesk" pitchFamily="34" charset="-122"/>
                <a:cs typeface="Host Grotesk" pitchFamily="34" charset="-120"/>
              </a:rPr>
              <a:t>trayectoria estilizada</a:t>
            </a:r>
            <a:endParaRPr lang="en-US" sz="1100" dirty="0"/>
          </a:p>
        </p:txBody>
      </p:sp>
      <p:sp>
        <p:nvSpPr>
          <p:cNvPr id="10" name="Shape 8"/>
          <p:cNvSpPr/>
          <p:nvPr/>
        </p:nvSpPr>
        <p:spPr>
          <a:xfrm>
            <a:off x="822960" y="4460009"/>
            <a:ext cx="6949440" cy="0"/>
          </a:xfrm>
          <a:prstGeom prst="line">
            <a:avLst/>
          </a:prstGeom>
          <a:noFill/>
          <a:ln w="9525">
            <a:solidFill>
              <a:srgbClr val="2E4053"/>
            </a:solidFill>
            <a:prstDash val="dash"/>
          </a:ln>
        </p:spPr>
      </p:sp>
      <p:sp>
        <p:nvSpPr>
          <p:cNvPr id="11" name="Shape 9"/>
          <p:cNvSpPr/>
          <p:nvPr/>
        </p:nvSpPr>
        <p:spPr>
          <a:xfrm>
            <a:off x="822960" y="3929680"/>
            <a:ext cx="6949440" cy="0"/>
          </a:xfrm>
          <a:prstGeom prst="line">
            <a:avLst/>
          </a:prstGeom>
          <a:noFill/>
          <a:ln w="9525">
            <a:solidFill>
              <a:srgbClr val="2E4053"/>
            </a:solidFill>
            <a:prstDash val="dash"/>
          </a:ln>
        </p:spPr>
      </p:sp>
      <p:sp>
        <p:nvSpPr>
          <p:cNvPr id="12" name="Shape 10"/>
          <p:cNvSpPr/>
          <p:nvPr/>
        </p:nvSpPr>
        <p:spPr>
          <a:xfrm>
            <a:off x="822960" y="5074920"/>
            <a:ext cx="6949440" cy="0"/>
          </a:xfrm>
          <a:prstGeom prst="line">
            <a:avLst/>
          </a:prstGeom>
          <a:noFill/>
          <a:ln w="12700">
            <a:solidFill>
              <a:srgbClr val="3A4B5C"/>
            </a:solidFill>
            <a:prstDash val="solid"/>
          </a:ln>
        </p:spPr>
      </p:sp>
      <p:sp>
        <p:nvSpPr>
          <p:cNvPr id="13" name="Shape 11"/>
          <p:cNvSpPr/>
          <p:nvPr/>
        </p:nvSpPr>
        <p:spPr>
          <a:xfrm>
            <a:off x="822960" y="3383280"/>
            <a:ext cx="6949440" cy="1691640"/>
          </a:xfrm>
          <a:custGeom>
            <a:avLst/>
            <a:gdLst/>
            <a:ahLst/>
            <a:cxnLst/>
            <a:rect l="l" t="t" r="r" b="b"/>
            <a:pathLst>
              <a:path w="6949440" h="1691640">
                <a:moveTo>
                  <a:pt x="0" y="1691640"/>
                </a:moveTo>
                <a:lnTo>
                  <a:pt x="694944" y="1590142"/>
                </a:lnTo>
                <a:lnTo>
                  <a:pt x="1181405" y="642823"/>
                </a:lnTo>
                <a:lnTo>
                  <a:pt x="1598371" y="862736"/>
                </a:lnTo>
                <a:lnTo>
                  <a:pt x="2084832" y="913486"/>
                </a:lnTo>
                <a:lnTo>
                  <a:pt x="2918765" y="811987"/>
                </a:lnTo>
                <a:lnTo>
                  <a:pt x="3335731" y="202997"/>
                </a:lnTo>
                <a:lnTo>
                  <a:pt x="3822192" y="372161"/>
                </a:lnTo>
                <a:lnTo>
                  <a:pt x="4864608" y="1336396"/>
                </a:lnTo>
                <a:lnTo>
                  <a:pt x="5559552" y="1217981"/>
                </a:lnTo>
                <a:lnTo>
                  <a:pt x="6254496" y="1285646"/>
                </a:lnTo>
                <a:lnTo>
                  <a:pt x="6949440" y="1268730"/>
                </a:lnTo>
              </a:path>
            </a:pathLst>
          </a:custGeom>
          <a:noFill/>
          <a:ln w="31750">
            <a:solidFill>
              <a:srgbClr val="C79A5C"/>
            </a:solidFill>
            <a:prstDash val="solid"/>
          </a:ln>
        </p:spPr>
      </p:sp>
      <p:sp>
        <p:nvSpPr>
          <p:cNvPr id="14" name="Shape 12"/>
          <p:cNvSpPr/>
          <p:nvPr/>
        </p:nvSpPr>
        <p:spPr>
          <a:xfrm>
            <a:off x="1940357" y="3962095"/>
            <a:ext cx="128016" cy="128016"/>
          </a:xfrm>
          <a:prstGeom prst="ellipse">
            <a:avLst/>
          </a:prstGeom>
          <a:solidFill>
            <a:srgbClr val="FFFFFF"/>
          </a:solidFill>
          <a:ln w="12700">
            <a:solidFill>
              <a:srgbClr val="C79A5C"/>
            </a:solidFill>
            <a:prstDash val="solid"/>
          </a:ln>
        </p:spPr>
      </p:sp>
      <p:sp>
        <p:nvSpPr>
          <p:cNvPr id="15" name="Text 13"/>
          <p:cNvSpPr txBox="1"/>
          <p:nvPr/>
        </p:nvSpPr>
        <p:spPr>
          <a:xfrm>
            <a:off x="1272845" y="3696919"/>
            <a:ext cx="1463040" cy="228600"/>
          </a:xfrm>
          <a:prstGeom prst="rect">
            <a:avLst/>
          </a:prstGeom>
          <a:noFill/>
          <a:ln/>
        </p:spPr>
        <p:txBody>
          <a:bodyPr wrap="square" lIns="0" tIns="0" rIns="0" bIns="0" rtlCol="0" anchor="t"/>
          <a:lstStyle/>
          <a:p>
            <a:pPr marL="0" indent="0" algn="ctr">
              <a:buNone/>
            </a:pPr>
            <a:r>
              <a:rPr lang="en-US" sz="1050" dirty="0">
                <a:solidFill>
                  <a:srgbClr val="FFFFFF"/>
                </a:solidFill>
                <a:latin typeface="Host Grotesk" pitchFamily="34" charset="0"/>
                <a:ea typeface="Host Grotesk" pitchFamily="34" charset="-122"/>
                <a:cs typeface="Host Grotesk" pitchFamily="34" charset="-120"/>
              </a:rPr>
              <a:t>Sunday M.</a:t>
            </a:r>
            <a:endParaRPr lang="en-US" sz="1050" dirty="0"/>
          </a:p>
        </p:txBody>
      </p:sp>
      <p:sp>
        <p:nvSpPr>
          <p:cNvPr id="16" name="Shape 14"/>
          <p:cNvSpPr/>
          <p:nvPr/>
        </p:nvSpPr>
        <p:spPr>
          <a:xfrm>
            <a:off x="2843784" y="4232758"/>
            <a:ext cx="128016" cy="128016"/>
          </a:xfrm>
          <a:prstGeom prst="ellipse">
            <a:avLst/>
          </a:prstGeom>
          <a:solidFill>
            <a:srgbClr val="FFFFFF"/>
          </a:solidFill>
          <a:ln w="12700">
            <a:solidFill>
              <a:srgbClr val="C79A5C"/>
            </a:solidFill>
            <a:prstDash val="solid"/>
          </a:ln>
        </p:spPr>
      </p:sp>
      <p:sp>
        <p:nvSpPr>
          <p:cNvPr id="17" name="Text 15"/>
          <p:cNvSpPr txBox="1"/>
          <p:nvPr/>
        </p:nvSpPr>
        <p:spPr>
          <a:xfrm>
            <a:off x="2176272" y="4406494"/>
            <a:ext cx="1463040" cy="228600"/>
          </a:xfrm>
          <a:prstGeom prst="rect">
            <a:avLst/>
          </a:prstGeom>
          <a:noFill/>
          <a:ln/>
        </p:spPr>
        <p:txBody>
          <a:bodyPr wrap="square" lIns="0" tIns="0" rIns="0" bIns="0" rtlCol="0" anchor="t"/>
          <a:lstStyle/>
          <a:p>
            <a:pPr marL="0" indent="0" algn="ctr">
              <a:buNone/>
            </a:pPr>
            <a:r>
              <a:rPr lang="en-US" sz="1050" dirty="0">
                <a:solidFill>
                  <a:srgbClr val="FFFFFF"/>
                </a:solidFill>
                <a:latin typeface="Host Grotesk" pitchFamily="34" charset="0"/>
                <a:ea typeface="Host Grotesk" pitchFamily="34" charset="-122"/>
                <a:cs typeface="Host Grotesk" pitchFamily="34" charset="-120"/>
              </a:rPr>
              <a:t>GG Masters</a:t>
            </a:r>
            <a:endParaRPr lang="en-US" sz="1050" dirty="0"/>
          </a:p>
        </p:txBody>
      </p:sp>
      <p:sp>
        <p:nvSpPr>
          <p:cNvPr id="18" name="Shape 16"/>
          <p:cNvSpPr/>
          <p:nvPr/>
        </p:nvSpPr>
        <p:spPr>
          <a:xfrm>
            <a:off x="4094683" y="3522269"/>
            <a:ext cx="128016" cy="128016"/>
          </a:xfrm>
          <a:prstGeom prst="ellipse">
            <a:avLst/>
          </a:prstGeom>
          <a:solidFill>
            <a:srgbClr val="FFFFFF"/>
          </a:solidFill>
          <a:ln w="12700">
            <a:solidFill>
              <a:srgbClr val="C79A5C"/>
            </a:solidFill>
            <a:prstDash val="solid"/>
          </a:ln>
        </p:spPr>
      </p:sp>
      <p:sp>
        <p:nvSpPr>
          <p:cNvPr id="19" name="Text 17"/>
          <p:cNvSpPr txBox="1"/>
          <p:nvPr/>
        </p:nvSpPr>
        <p:spPr>
          <a:xfrm>
            <a:off x="3427171" y="3257093"/>
            <a:ext cx="1463040" cy="228600"/>
          </a:xfrm>
          <a:prstGeom prst="rect">
            <a:avLst/>
          </a:prstGeom>
          <a:noFill/>
          <a:ln/>
        </p:spPr>
        <p:txBody>
          <a:bodyPr wrap="square" lIns="0" tIns="0" rIns="0" bIns="0" rtlCol="0" anchor="t"/>
          <a:lstStyle/>
          <a:p>
            <a:pPr marL="0" indent="0" algn="ctr">
              <a:buNone/>
            </a:pPr>
            <a:r>
              <a:rPr lang="en-US" sz="1050" dirty="0">
                <a:solidFill>
                  <a:srgbClr val="FFFFFF"/>
                </a:solidFill>
                <a:latin typeface="Host Grotesk" pitchFamily="34" charset="0"/>
                <a:ea typeface="Host Grotesk" pitchFamily="34" charset="-122"/>
                <a:cs typeface="Host Grotesk" pitchFamily="34" charset="-120"/>
              </a:rPr>
              <a:t>cobro mayor</a:t>
            </a:r>
            <a:endParaRPr lang="en-US" sz="1050" dirty="0"/>
          </a:p>
        </p:txBody>
      </p:sp>
      <p:sp>
        <p:nvSpPr>
          <p:cNvPr id="20" name="Shape 18"/>
          <p:cNvSpPr/>
          <p:nvPr/>
        </p:nvSpPr>
        <p:spPr>
          <a:xfrm>
            <a:off x="7013448" y="4604918"/>
            <a:ext cx="128016" cy="128016"/>
          </a:xfrm>
          <a:prstGeom prst="ellipse">
            <a:avLst/>
          </a:prstGeom>
          <a:solidFill>
            <a:srgbClr val="FFFFFF"/>
          </a:solidFill>
          <a:ln w="12700">
            <a:solidFill>
              <a:srgbClr val="C79A5C"/>
            </a:solidFill>
            <a:prstDash val="solid"/>
          </a:ln>
        </p:spPr>
      </p:sp>
      <p:sp>
        <p:nvSpPr>
          <p:cNvPr id="21" name="Text 19"/>
          <p:cNvSpPr txBox="1"/>
          <p:nvPr/>
        </p:nvSpPr>
        <p:spPr>
          <a:xfrm>
            <a:off x="6345936" y="4339742"/>
            <a:ext cx="1463040" cy="228600"/>
          </a:xfrm>
          <a:prstGeom prst="rect">
            <a:avLst/>
          </a:prstGeom>
          <a:noFill/>
          <a:ln/>
        </p:spPr>
        <p:txBody>
          <a:bodyPr wrap="square" lIns="0" tIns="0" rIns="0" bIns="0" rtlCol="0" anchor="t"/>
          <a:lstStyle/>
          <a:p>
            <a:pPr marL="0" indent="0" algn="ctr">
              <a:buNone/>
            </a:pPr>
            <a:r>
              <a:rPr lang="en-US" sz="1050" dirty="0">
                <a:solidFill>
                  <a:srgbClr val="FFFFFF"/>
                </a:solidFill>
                <a:latin typeface="Host Grotesk" pitchFamily="34" charset="0"/>
                <a:ea typeface="Host Grotesk" pitchFamily="34" charset="-122"/>
                <a:cs typeface="Host Grotesk" pitchFamily="34" charset="-120"/>
              </a:rPr>
              <a:t>domingo</a:t>
            </a:r>
            <a:endParaRPr lang="en-US" sz="1050" dirty="0"/>
          </a:p>
        </p:txBody>
      </p:sp>
      <p:sp>
        <p:nvSpPr>
          <p:cNvPr id="22" name="Text 20"/>
          <p:cNvSpPr txBox="1"/>
          <p:nvPr/>
        </p:nvSpPr>
        <p:spPr>
          <a:xfrm rot="2280000">
            <a:off x="4718304" y="3675888"/>
            <a:ext cx="1463040" cy="228600"/>
          </a:xfrm>
          <a:prstGeom prst="rect">
            <a:avLst/>
          </a:prstGeom>
          <a:noFill/>
          <a:ln/>
        </p:spPr>
        <p:txBody>
          <a:bodyPr wrap="square" lIns="0" tIns="0" rIns="0" bIns="0" rtlCol="0" anchor="t"/>
          <a:lstStyle/>
          <a:p>
            <a:pPr marL="0" indent="0" algn="ctr">
              <a:buNone/>
            </a:pPr>
            <a:r>
              <a:rPr lang="en-US" sz="950" i="1" dirty="0">
                <a:solidFill>
                  <a:srgbClr val="E3A99B"/>
                </a:solidFill>
                <a:latin typeface="Host Grotesk" pitchFamily="34" charset="0"/>
                <a:ea typeface="Host Grotesk" pitchFamily="34" charset="-122"/>
                <a:cs typeface="Host Grotesk" pitchFamily="34" charset="-120"/>
              </a:rPr>
              <a:t>downswing ~2 años</a:t>
            </a:r>
            <a:endParaRPr lang="en-US" sz="950" dirty="0"/>
          </a:p>
        </p:txBody>
      </p:sp>
      <p:sp>
        <p:nvSpPr>
          <p:cNvPr id="23" name="Shape 21"/>
          <p:cNvSpPr/>
          <p:nvPr/>
        </p:nvSpPr>
        <p:spPr>
          <a:xfrm>
            <a:off x="777240" y="5303520"/>
            <a:ext cx="7040880" cy="0"/>
          </a:xfrm>
          <a:prstGeom prst="line">
            <a:avLst/>
          </a:prstGeom>
          <a:noFill/>
          <a:ln w="12700">
            <a:solidFill>
              <a:srgbClr val="223244"/>
            </a:solidFill>
            <a:prstDash val="solid"/>
          </a:ln>
        </p:spPr>
      </p:sp>
      <p:sp>
        <p:nvSpPr>
          <p:cNvPr id="24" name="Text 22"/>
          <p:cNvSpPr txBox="1"/>
          <p:nvPr/>
        </p:nvSpPr>
        <p:spPr>
          <a:xfrm>
            <a:off x="777240" y="5394960"/>
            <a:ext cx="2286000" cy="411480"/>
          </a:xfrm>
          <a:prstGeom prst="rect">
            <a:avLst/>
          </a:prstGeom>
          <a:noFill/>
          <a:ln/>
        </p:spPr>
        <p:txBody>
          <a:bodyPr wrap="square" lIns="0" tIns="0" rIns="0" bIns="0" rtlCol="0" anchor="t"/>
          <a:lstStyle/>
          <a:p>
            <a:pPr marL="0" indent="0">
              <a:buNone/>
            </a:pPr>
            <a:r>
              <a:rPr lang="en-US" sz="2200" b="1" dirty="0">
                <a:solidFill>
                  <a:srgbClr val="C79A5C"/>
                </a:solidFill>
                <a:latin typeface="Host Grotesk" pitchFamily="34" charset="0"/>
                <a:ea typeface="Host Grotesk" pitchFamily="34" charset="-122"/>
                <a:cs typeface="Host Grotesk" pitchFamily="34" charset="-120"/>
              </a:rPr>
              <a:t>24 000+</a:t>
            </a:r>
            <a:endParaRPr lang="en-US" sz="2200" dirty="0"/>
          </a:p>
        </p:txBody>
      </p:sp>
      <p:sp>
        <p:nvSpPr>
          <p:cNvPr id="25" name="Text 23"/>
          <p:cNvSpPr txBox="1"/>
          <p:nvPr/>
        </p:nvSpPr>
        <p:spPr>
          <a:xfrm>
            <a:off x="777240" y="5806440"/>
            <a:ext cx="2286000" cy="228600"/>
          </a:xfrm>
          <a:prstGeom prst="rect">
            <a:avLst/>
          </a:prstGeom>
          <a:noFill/>
          <a:ln/>
        </p:spPr>
        <p:txBody>
          <a:bodyPr wrap="square" lIns="0" tIns="0" rIns="0" bIns="0" rtlCol="0" anchor="t"/>
          <a:lstStyle/>
          <a:p>
            <a:pPr marL="0" indent="0">
              <a:buNone/>
            </a:pPr>
            <a:r>
              <a:rPr lang="en-US" sz="1050" dirty="0">
                <a:solidFill>
                  <a:srgbClr val="C7CDD3"/>
                </a:solidFill>
                <a:latin typeface="Host Grotesk" pitchFamily="34" charset="0"/>
                <a:ea typeface="Host Grotesk" pitchFamily="34" charset="-122"/>
                <a:cs typeface="Host Grotesk" pitchFamily="34" charset="-120"/>
              </a:rPr>
              <a:t>torneos online jugados</a:t>
            </a:r>
            <a:endParaRPr lang="en-US" sz="1050" dirty="0"/>
          </a:p>
        </p:txBody>
      </p:sp>
      <p:sp>
        <p:nvSpPr>
          <p:cNvPr id="26" name="Text 24"/>
          <p:cNvSpPr txBox="1"/>
          <p:nvPr/>
        </p:nvSpPr>
        <p:spPr>
          <a:xfrm>
            <a:off x="3154680" y="5394960"/>
            <a:ext cx="2286000" cy="411480"/>
          </a:xfrm>
          <a:prstGeom prst="rect">
            <a:avLst/>
          </a:prstGeom>
          <a:noFill/>
          <a:ln/>
        </p:spPr>
        <p:txBody>
          <a:bodyPr wrap="square" lIns="0" tIns="0" rIns="0" bIns="0" rtlCol="0" anchor="t"/>
          <a:lstStyle/>
          <a:p>
            <a:pPr marL="0" indent="0">
              <a:buNone/>
            </a:pPr>
            <a:r>
              <a:rPr lang="en-US" sz="2200" b="1" dirty="0">
                <a:solidFill>
                  <a:srgbClr val="C79A5C"/>
                </a:solidFill>
                <a:latin typeface="Host Grotesk" pitchFamily="34" charset="0"/>
                <a:ea typeface="Host Grotesk" pitchFamily="34" charset="-122"/>
                <a:cs typeface="Host Grotesk" pitchFamily="34" charset="-120"/>
              </a:rPr>
              <a:t>4</a:t>
            </a:r>
            <a:endParaRPr lang="en-US" sz="2200" dirty="0"/>
          </a:p>
        </p:txBody>
      </p:sp>
      <p:sp>
        <p:nvSpPr>
          <p:cNvPr id="27" name="Text 25"/>
          <p:cNvSpPr txBox="1"/>
          <p:nvPr/>
        </p:nvSpPr>
        <p:spPr>
          <a:xfrm>
            <a:off x="3154680" y="5806440"/>
            <a:ext cx="2286000" cy="228600"/>
          </a:xfrm>
          <a:prstGeom prst="rect">
            <a:avLst/>
          </a:prstGeom>
          <a:noFill/>
          <a:ln/>
        </p:spPr>
        <p:txBody>
          <a:bodyPr wrap="square" lIns="0" tIns="0" rIns="0" bIns="0" rtlCol="0" anchor="t"/>
          <a:lstStyle/>
          <a:p>
            <a:pPr marL="0" indent="0">
              <a:buNone/>
            </a:pPr>
            <a:r>
              <a:rPr lang="en-US" sz="1050" dirty="0">
                <a:solidFill>
                  <a:srgbClr val="C7CDD3"/>
                </a:solidFill>
                <a:latin typeface="Host Grotesk" pitchFamily="34" charset="0"/>
                <a:ea typeface="Host Grotesk" pitchFamily="34" charset="-122"/>
                <a:cs typeface="Host Grotesk" pitchFamily="34" charset="-120"/>
              </a:rPr>
              <a:t>cobros realmente relevantes</a:t>
            </a:r>
            <a:endParaRPr lang="en-US" sz="1050" dirty="0"/>
          </a:p>
        </p:txBody>
      </p:sp>
      <p:sp>
        <p:nvSpPr>
          <p:cNvPr id="28" name="Text 26"/>
          <p:cNvSpPr txBox="1"/>
          <p:nvPr/>
        </p:nvSpPr>
        <p:spPr>
          <a:xfrm>
            <a:off x="5532120" y="5394960"/>
            <a:ext cx="2286000" cy="411480"/>
          </a:xfrm>
          <a:prstGeom prst="rect">
            <a:avLst/>
          </a:prstGeom>
          <a:noFill/>
          <a:ln/>
        </p:spPr>
        <p:txBody>
          <a:bodyPr wrap="square" lIns="0" tIns="0" rIns="0" bIns="0" rtlCol="0" anchor="t"/>
          <a:lstStyle/>
          <a:p>
            <a:pPr marL="0" indent="0">
              <a:buNone/>
            </a:pPr>
            <a:r>
              <a:rPr lang="en-US" sz="2200" b="1" dirty="0">
                <a:solidFill>
                  <a:srgbClr val="C79A5C"/>
                </a:solidFill>
                <a:latin typeface="Host Grotesk" pitchFamily="34" charset="0"/>
                <a:ea typeface="Host Grotesk" pitchFamily="34" charset="-122"/>
                <a:cs typeface="Host Grotesk" pitchFamily="34" charset="-120"/>
              </a:rPr>
              <a:t>285 k USD</a:t>
            </a:r>
            <a:endParaRPr lang="en-US" sz="2200" dirty="0"/>
          </a:p>
        </p:txBody>
      </p:sp>
      <p:sp>
        <p:nvSpPr>
          <p:cNvPr id="29" name="Text 27"/>
          <p:cNvSpPr txBox="1"/>
          <p:nvPr/>
        </p:nvSpPr>
        <p:spPr>
          <a:xfrm>
            <a:off x="5532120" y="5806440"/>
            <a:ext cx="2286000" cy="228600"/>
          </a:xfrm>
          <a:prstGeom prst="rect">
            <a:avLst/>
          </a:prstGeom>
          <a:noFill/>
          <a:ln/>
        </p:spPr>
        <p:txBody>
          <a:bodyPr wrap="square" lIns="0" tIns="0" rIns="0" bIns="0" rtlCol="0" anchor="t"/>
          <a:lstStyle/>
          <a:p>
            <a:pPr marL="0" indent="0">
              <a:buNone/>
            </a:pPr>
            <a:r>
              <a:rPr lang="en-US" sz="1050" dirty="0">
                <a:solidFill>
                  <a:srgbClr val="C7CDD3"/>
                </a:solidFill>
                <a:latin typeface="Host Grotesk" pitchFamily="34" charset="0"/>
                <a:ea typeface="Host Grotesk" pitchFamily="34" charset="-122"/>
                <a:cs typeface="Host Grotesk" pitchFamily="34" charset="-120"/>
              </a:rPr>
              <a:t>ganancias en esa muestra</a:t>
            </a:r>
            <a:endParaRPr lang="en-US" sz="1050" dirty="0"/>
          </a:p>
        </p:txBody>
      </p:sp>
      <p:sp>
        <p:nvSpPr>
          <p:cNvPr id="30" name="Text 28"/>
          <p:cNvSpPr txBox="1"/>
          <p:nvPr/>
        </p:nvSpPr>
        <p:spPr>
          <a:xfrm>
            <a:off x="777240" y="6080760"/>
            <a:ext cx="7040880" cy="228600"/>
          </a:xfrm>
          <a:prstGeom prst="rect">
            <a:avLst/>
          </a:prstGeom>
          <a:noFill/>
          <a:ln/>
        </p:spPr>
        <p:txBody>
          <a:bodyPr wrap="square" lIns="0" tIns="0" rIns="0" bIns="0" rtlCol="0" anchor="t"/>
          <a:lstStyle/>
          <a:p>
            <a:pPr marL="0" indent="0">
              <a:buNone/>
            </a:pPr>
            <a:r>
              <a:rPr lang="en-US" sz="950" i="1" dirty="0">
                <a:solidFill>
                  <a:srgbClr val="8A939B"/>
                </a:solidFill>
                <a:latin typeface="Host Grotesk" pitchFamily="34" charset="0"/>
                <a:ea typeface="Host Grotesk" pitchFamily="34" charset="-122"/>
                <a:cs typeface="Host Grotesk" pitchFamily="34" charset="-120"/>
              </a:rPr>
              <a:t>Trayectoria estilizada de ganancias online de Fernando; forma aproximada, no reproducción exacta.</a:t>
            </a:r>
            <a:endParaRPr lang="en-US" sz="950" dirty="0"/>
          </a:p>
        </p:txBody>
      </p:sp>
      <p:sp>
        <p:nvSpPr>
          <p:cNvPr id="31" name="Shape 29"/>
          <p:cNvSpPr/>
          <p:nvPr/>
        </p:nvSpPr>
        <p:spPr>
          <a:xfrm>
            <a:off x="8321040" y="2788920"/>
            <a:ext cx="3364992" cy="356616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32" name="Text 30"/>
          <p:cNvSpPr txBox="1"/>
          <p:nvPr/>
        </p:nvSpPr>
        <p:spPr>
          <a:xfrm>
            <a:off x="8549640" y="3017520"/>
            <a:ext cx="2926080" cy="3200400"/>
          </a:xfrm>
          <a:prstGeom prst="rect">
            <a:avLst/>
          </a:prstGeom>
          <a:noFill/>
          <a:ln/>
        </p:spPr>
        <p:txBody>
          <a:bodyPr wrap="square" lIns="0" tIns="0" rIns="0" bIns="0" rtlCol="0" anchor="t"/>
          <a:lstStyle/>
          <a:p>
            <a:pPr marL="0" indent="0">
              <a:lnSpc>
                <a:spcPct val="112000"/>
              </a:lnSpc>
              <a:buNone/>
            </a:pPr>
            <a:r>
              <a:rPr lang="en-US" sz="1300" dirty="0">
                <a:solidFill>
                  <a:srgbClr val="5B6773"/>
                </a:solidFill>
                <a:latin typeface="Host Grotesk" pitchFamily="34" charset="0"/>
                <a:ea typeface="Host Grotesk" pitchFamily="34" charset="-122"/>
                <a:cs typeface="Host Grotesk" pitchFamily="34" charset="-120"/>
              </a:rPr>
              <a:t>Entre los dos cobros grandes marcados hay un periodo de aproximadamente dos años y 100 000 USD en bajada. Fernando atenúa esa varianza con patrocinios y venta de acción; aun así, el mensaje es claro: hay que crearse una situación para «sobrevivir» mientras llega el cobro grande.</a:t>
            </a:r>
            <a:r>
              <a:rPr lang="en-US" sz="1050" b="1" dirty="0">
                <a:solidFill>
                  <a:srgbClr val="A8622D"/>
                </a:solidFill>
                <a:latin typeface="Host Grotesk" pitchFamily="34" charset="0"/>
                <a:ea typeface="Host Grotesk" pitchFamily="34" charset="-122"/>
                <a:cs typeface="Host Grotesk" pitchFamily="34" charset="-120"/>
              </a:rPr>
              <a:t>  40:18</a:t>
            </a:r>
            <a:endParaRPr lang="en-US" sz="1300" dirty="0"/>
          </a:p>
        </p:txBody>
      </p:sp>
      <p:sp>
        <p:nvSpPr>
          <p:cNvPr id="33"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07</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Dimensiones</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Más allá del talento técnico, la escuela desglosa el oficio del torneísta rentable en cuatro dimensiones esenciales que deben trabajarse en paralelo.</a:t>
            </a:r>
            <a:endParaRPr lang="en-US" sz="1400" dirty="0"/>
          </a:p>
        </p:txBody>
      </p:sp>
      <p:sp>
        <p:nvSpPr>
          <p:cNvPr id="8" name="Shape 6"/>
          <p:cNvSpPr/>
          <p:nvPr/>
        </p:nvSpPr>
        <p:spPr>
          <a:xfrm>
            <a:off x="502920" y="2697480"/>
            <a:ext cx="5500116" cy="1188720"/>
          </a:xfrm>
          <a:prstGeom prst="rect">
            <a:avLst/>
          </a:prstGeom>
          <a:solidFill>
            <a:srgbClr val="16222F"/>
          </a:solidFill>
          <a:ln w="9525">
            <a:solidFill>
              <a:srgbClr val="223244"/>
            </a:solidFill>
            <a:prstDash val="solid"/>
          </a:ln>
        </p:spPr>
      </p:sp>
      <p:sp>
        <p:nvSpPr>
          <p:cNvPr id="9" name="Text 7"/>
          <p:cNvSpPr txBox="1"/>
          <p:nvPr/>
        </p:nvSpPr>
        <p:spPr>
          <a:xfrm>
            <a:off x="777240" y="2898648"/>
            <a:ext cx="731520" cy="502920"/>
          </a:xfrm>
          <a:prstGeom prst="rect">
            <a:avLst/>
          </a:prstGeom>
          <a:noFill/>
          <a:ln/>
        </p:spPr>
        <p:txBody>
          <a:bodyPr wrap="square" lIns="0" tIns="0" rIns="0" bIns="0" rtlCol="0" anchor="t"/>
          <a:lstStyle/>
          <a:p>
            <a:pPr marL="0" indent="0">
              <a:buNone/>
            </a:pPr>
            <a:r>
              <a:rPr lang="en-US" sz="2600" b="1" dirty="0">
                <a:solidFill>
                  <a:srgbClr val="C79A5C"/>
                </a:solidFill>
                <a:latin typeface="Host Grotesk" pitchFamily="34" charset="0"/>
                <a:ea typeface="Host Grotesk" pitchFamily="34" charset="-122"/>
                <a:cs typeface="Host Grotesk" pitchFamily="34" charset="-120"/>
              </a:rPr>
              <a:t>01</a:t>
            </a:r>
            <a:endParaRPr lang="en-US" sz="2600" dirty="0"/>
          </a:p>
        </p:txBody>
      </p:sp>
      <p:sp>
        <p:nvSpPr>
          <p:cNvPr id="10" name="Text 8"/>
          <p:cNvSpPr txBox="1"/>
          <p:nvPr/>
        </p:nvSpPr>
        <p:spPr>
          <a:xfrm>
            <a:off x="1554480" y="2880360"/>
            <a:ext cx="4219956" cy="274320"/>
          </a:xfrm>
          <a:prstGeom prst="rect">
            <a:avLst/>
          </a:prstGeom>
          <a:noFill/>
          <a:ln/>
        </p:spPr>
        <p:txBody>
          <a:bodyPr wrap="square" lIns="0" tIns="0" rIns="0" bIns="0" rtlCol="0" anchor="t"/>
          <a:lstStyle/>
          <a:p>
            <a:pPr marL="0" indent="0">
              <a:buNone/>
            </a:pPr>
            <a:r>
              <a:rPr lang="en-US" sz="1350" b="1" dirty="0">
                <a:solidFill>
                  <a:srgbClr val="FFFFFF"/>
                </a:solidFill>
                <a:latin typeface="Host Grotesk" pitchFamily="34" charset="0"/>
                <a:ea typeface="Host Grotesk" pitchFamily="34" charset="-122"/>
                <a:cs typeface="Host Grotesk" pitchFamily="34" charset="-120"/>
              </a:rPr>
              <a:t>Gestión emocional y control del tilt</a:t>
            </a:r>
            <a:endParaRPr lang="en-US" sz="1350" dirty="0"/>
          </a:p>
        </p:txBody>
      </p:sp>
      <p:sp>
        <p:nvSpPr>
          <p:cNvPr id="11" name="Text 9"/>
          <p:cNvSpPr txBox="1"/>
          <p:nvPr/>
        </p:nvSpPr>
        <p:spPr>
          <a:xfrm>
            <a:off x="1554480" y="3200400"/>
            <a:ext cx="4219956" cy="594360"/>
          </a:xfrm>
          <a:prstGeom prst="rect">
            <a:avLst/>
          </a:prstGeom>
          <a:noFill/>
          <a:ln/>
        </p:spPr>
        <p:txBody>
          <a:bodyPr wrap="square" lIns="0" tIns="0" rIns="0" bIns="0" rtlCol="0" anchor="t"/>
          <a:lstStyle/>
          <a:p>
            <a:pPr marL="0" indent="0">
              <a:lnSpc>
                <a:spcPct val="105000"/>
              </a:lnSpc>
              <a:buNone/>
            </a:pPr>
            <a:r>
              <a:rPr lang="en-US" sz="1150" dirty="0">
                <a:solidFill>
                  <a:srgbClr val="C7CDD3"/>
                </a:solidFill>
                <a:latin typeface="Host Grotesk" pitchFamily="34" charset="0"/>
                <a:ea typeface="Host Grotesk" pitchFamily="34" charset="-122"/>
                <a:cs typeface="Host Grotesk" pitchFamily="34" charset="-120"/>
              </a:rPr>
              <a:t>Resiliencia ante downswings largos. Separar la calidad de la decisión de la calidad del resultado. Proceso sobre resultado inmediato.</a:t>
            </a:r>
            <a:endParaRPr lang="en-US" sz="1150" dirty="0"/>
          </a:p>
        </p:txBody>
      </p:sp>
      <p:sp>
        <p:nvSpPr>
          <p:cNvPr id="12" name="Shape 10"/>
          <p:cNvSpPr/>
          <p:nvPr/>
        </p:nvSpPr>
        <p:spPr>
          <a:xfrm>
            <a:off x="6185916" y="2697480"/>
            <a:ext cx="5500116" cy="1188720"/>
          </a:xfrm>
          <a:prstGeom prst="rect">
            <a:avLst/>
          </a:prstGeom>
          <a:solidFill>
            <a:srgbClr val="16222F"/>
          </a:solidFill>
          <a:ln w="9525">
            <a:solidFill>
              <a:srgbClr val="223244"/>
            </a:solidFill>
            <a:prstDash val="solid"/>
          </a:ln>
        </p:spPr>
      </p:sp>
      <p:sp>
        <p:nvSpPr>
          <p:cNvPr id="13" name="Text 11"/>
          <p:cNvSpPr txBox="1"/>
          <p:nvPr/>
        </p:nvSpPr>
        <p:spPr>
          <a:xfrm>
            <a:off x="6460236" y="2898648"/>
            <a:ext cx="731520" cy="502920"/>
          </a:xfrm>
          <a:prstGeom prst="rect">
            <a:avLst/>
          </a:prstGeom>
          <a:noFill/>
          <a:ln/>
        </p:spPr>
        <p:txBody>
          <a:bodyPr wrap="square" lIns="0" tIns="0" rIns="0" bIns="0" rtlCol="0" anchor="t"/>
          <a:lstStyle/>
          <a:p>
            <a:pPr marL="0" indent="0">
              <a:buNone/>
            </a:pPr>
            <a:r>
              <a:rPr lang="en-US" sz="2600" b="1" dirty="0">
                <a:solidFill>
                  <a:srgbClr val="C79A5C"/>
                </a:solidFill>
                <a:latin typeface="Host Grotesk" pitchFamily="34" charset="0"/>
                <a:ea typeface="Host Grotesk" pitchFamily="34" charset="-122"/>
                <a:cs typeface="Host Grotesk" pitchFamily="34" charset="-120"/>
              </a:rPr>
              <a:t>02</a:t>
            </a:r>
            <a:endParaRPr lang="en-US" sz="2600" dirty="0"/>
          </a:p>
        </p:txBody>
      </p:sp>
      <p:sp>
        <p:nvSpPr>
          <p:cNvPr id="14" name="Text 12"/>
          <p:cNvSpPr txBox="1"/>
          <p:nvPr/>
        </p:nvSpPr>
        <p:spPr>
          <a:xfrm>
            <a:off x="7237476" y="2880360"/>
            <a:ext cx="4219956" cy="274320"/>
          </a:xfrm>
          <a:prstGeom prst="rect">
            <a:avLst/>
          </a:prstGeom>
          <a:noFill/>
          <a:ln/>
        </p:spPr>
        <p:txBody>
          <a:bodyPr wrap="square" lIns="0" tIns="0" rIns="0" bIns="0" rtlCol="0" anchor="t"/>
          <a:lstStyle/>
          <a:p>
            <a:pPr marL="0" indent="0">
              <a:buNone/>
            </a:pPr>
            <a:r>
              <a:rPr lang="en-US" sz="1350" b="1" dirty="0">
                <a:solidFill>
                  <a:srgbClr val="FFFFFF"/>
                </a:solidFill>
                <a:latin typeface="Host Grotesk" pitchFamily="34" charset="0"/>
                <a:ea typeface="Host Grotesk" pitchFamily="34" charset="-122"/>
                <a:cs typeface="Host Grotesk" pitchFamily="34" charset="-120"/>
              </a:rPr>
              <a:t>Disciplina operativa y gestión de banca</a:t>
            </a:r>
            <a:endParaRPr lang="en-US" sz="1350" dirty="0"/>
          </a:p>
        </p:txBody>
      </p:sp>
      <p:sp>
        <p:nvSpPr>
          <p:cNvPr id="15" name="Text 13"/>
          <p:cNvSpPr txBox="1"/>
          <p:nvPr/>
        </p:nvSpPr>
        <p:spPr>
          <a:xfrm>
            <a:off x="7237476" y="3200400"/>
            <a:ext cx="4219956" cy="594360"/>
          </a:xfrm>
          <a:prstGeom prst="rect">
            <a:avLst/>
          </a:prstGeom>
          <a:noFill/>
          <a:ln/>
        </p:spPr>
        <p:txBody>
          <a:bodyPr wrap="square" lIns="0" tIns="0" rIns="0" bIns="0" rtlCol="0" anchor="t"/>
          <a:lstStyle/>
          <a:p>
            <a:pPr marL="0" indent="0">
              <a:lnSpc>
                <a:spcPct val="105000"/>
              </a:lnSpc>
              <a:buNone/>
            </a:pPr>
            <a:r>
              <a:rPr lang="en-US" sz="1150" dirty="0">
                <a:solidFill>
                  <a:srgbClr val="C7CDD3"/>
                </a:solidFill>
                <a:latin typeface="Host Grotesk" pitchFamily="34" charset="0"/>
                <a:ea typeface="Host Grotesk" pitchFamily="34" charset="-122"/>
                <a:cs typeface="Host Grotesk" pitchFamily="34" charset="-120"/>
              </a:rPr>
              <a:t>Bankroll management estricto, selección de torneos, nutrición, descanso, horarios de juego y estudio definidos.</a:t>
            </a:r>
            <a:endParaRPr lang="en-US" sz="1150" dirty="0"/>
          </a:p>
        </p:txBody>
      </p:sp>
      <p:sp>
        <p:nvSpPr>
          <p:cNvPr id="16" name="Shape 14"/>
          <p:cNvSpPr/>
          <p:nvPr/>
        </p:nvSpPr>
        <p:spPr>
          <a:xfrm>
            <a:off x="502920" y="4050792"/>
            <a:ext cx="5500116" cy="1188720"/>
          </a:xfrm>
          <a:prstGeom prst="rect">
            <a:avLst/>
          </a:prstGeom>
          <a:solidFill>
            <a:srgbClr val="16222F"/>
          </a:solidFill>
          <a:ln w="9525">
            <a:solidFill>
              <a:srgbClr val="223244"/>
            </a:solidFill>
            <a:prstDash val="solid"/>
          </a:ln>
        </p:spPr>
      </p:sp>
      <p:sp>
        <p:nvSpPr>
          <p:cNvPr id="17" name="Text 15"/>
          <p:cNvSpPr txBox="1"/>
          <p:nvPr/>
        </p:nvSpPr>
        <p:spPr>
          <a:xfrm>
            <a:off x="777240" y="4251960"/>
            <a:ext cx="731520" cy="502920"/>
          </a:xfrm>
          <a:prstGeom prst="rect">
            <a:avLst/>
          </a:prstGeom>
          <a:noFill/>
          <a:ln/>
        </p:spPr>
        <p:txBody>
          <a:bodyPr wrap="square" lIns="0" tIns="0" rIns="0" bIns="0" rtlCol="0" anchor="t"/>
          <a:lstStyle/>
          <a:p>
            <a:pPr marL="0" indent="0">
              <a:buNone/>
            </a:pPr>
            <a:r>
              <a:rPr lang="en-US" sz="2600" b="1" dirty="0">
                <a:solidFill>
                  <a:srgbClr val="C79A5C"/>
                </a:solidFill>
                <a:latin typeface="Host Grotesk" pitchFamily="34" charset="0"/>
                <a:ea typeface="Host Grotesk" pitchFamily="34" charset="-122"/>
                <a:cs typeface="Host Grotesk" pitchFamily="34" charset="-120"/>
              </a:rPr>
              <a:t>03</a:t>
            </a:r>
            <a:endParaRPr lang="en-US" sz="2600" dirty="0"/>
          </a:p>
        </p:txBody>
      </p:sp>
      <p:sp>
        <p:nvSpPr>
          <p:cNvPr id="18" name="Text 16"/>
          <p:cNvSpPr txBox="1"/>
          <p:nvPr/>
        </p:nvSpPr>
        <p:spPr>
          <a:xfrm>
            <a:off x="1554480" y="4233672"/>
            <a:ext cx="4219956" cy="274320"/>
          </a:xfrm>
          <a:prstGeom prst="rect">
            <a:avLst/>
          </a:prstGeom>
          <a:noFill/>
          <a:ln/>
        </p:spPr>
        <p:txBody>
          <a:bodyPr wrap="square" lIns="0" tIns="0" rIns="0" bIns="0" rtlCol="0" anchor="t"/>
          <a:lstStyle/>
          <a:p>
            <a:pPr marL="0" indent="0">
              <a:buNone/>
            </a:pPr>
            <a:r>
              <a:rPr lang="en-US" sz="1350" b="1" dirty="0">
                <a:solidFill>
                  <a:srgbClr val="FFFFFF"/>
                </a:solidFill>
                <a:latin typeface="Host Grotesk" pitchFamily="34" charset="0"/>
                <a:ea typeface="Host Grotesk" pitchFamily="34" charset="-122"/>
                <a:cs typeface="Host Grotesk" pitchFamily="34" charset="-120"/>
              </a:rPr>
              <a:t>Dominio técnico y adaptación</a:t>
            </a:r>
            <a:endParaRPr lang="en-US" sz="1350" dirty="0"/>
          </a:p>
        </p:txBody>
      </p:sp>
      <p:sp>
        <p:nvSpPr>
          <p:cNvPr id="19" name="Text 17"/>
          <p:cNvSpPr txBox="1"/>
          <p:nvPr/>
        </p:nvSpPr>
        <p:spPr>
          <a:xfrm>
            <a:off x="1554480" y="4553712"/>
            <a:ext cx="4219956" cy="594360"/>
          </a:xfrm>
          <a:prstGeom prst="rect">
            <a:avLst/>
          </a:prstGeom>
          <a:noFill/>
          <a:ln/>
        </p:spPr>
        <p:txBody>
          <a:bodyPr wrap="square" lIns="0" tIns="0" rIns="0" bIns="0" rtlCol="0" anchor="t"/>
          <a:lstStyle/>
          <a:p>
            <a:pPr marL="0" indent="0">
              <a:lnSpc>
                <a:spcPct val="105000"/>
              </a:lnSpc>
              <a:buNone/>
            </a:pPr>
            <a:r>
              <a:rPr lang="en-US" sz="1150" dirty="0">
                <a:solidFill>
                  <a:srgbClr val="C7CDD3"/>
                </a:solidFill>
                <a:latin typeface="Host Grotesk" pitchFamily="34" charset="0"/>
                <a:ea typeface="Host Grotesk" pitchFamily="34" charset="-122"/>
                <a:cs typeface="Host Grotesk" pitchFamily="34" charset="-120"/>
              </a:rPr>
              <a:t>GTO como base conceptual. Juego explotativo consciente: solo se desvía bien quien primero entiende la teoría.</a:t>
            </a:r>
            <a:endParaRPr lang="en-US" sz="1150" dirty="0"/>
          </a:p>
        </p:txBody>
      </p:sp>
      <p:sp>
        <p:nvSpPr>
          <p:cNvPr id="20" name="Shape 18"/>
          <p:cNvSpPr/>
          <p:nvPr/>
        </p:nvSpPr>
        <p:spPr>
          <a:xfrm>
            <a:off x="6185916" y="4050792"/>
            <a:ext cx="5500116" cy="1188720"/>
          </a:xfrm>
          <a:prstGeom prst="rect">
            <a:avLst/>
          </a:prstGeom>
          <a:solidFill>
            <a:srgbClr val="16222F"/>
          </a:solidFill>
          <a:ln w="9525">
            <a:solidFill>
              <a:srgbClr val="223244"/>
            </a:solidFill>
            <a:prstDash val="solid"/>
          </a:ln>
        </p:spPr>
      </p:sp>
      <p:sp>
        <p:nvSpPr>
          <p:cNvPr id="21" name="Text 19"/>
          <p:cNvSpPr txBox="1"/>
          <p:nvPr/>
        </p:nvSpPr>
        <p:spPr>
          <a:xfrm>
            <a:off x="6460236" y="4251960"/>
            <a:ext cx="731520" cy="502920"/>
          </a:xfrm>
          <a:prstGeom prst="rect">
            <a:avLst/>
          </a:prstGeom>
          <a:noFill/>
          <a:ln/>
        </p:spPr>
        <p:txBody>
          <a:bodyPr wrap="square" lIns="0" tIns="0" rIns="0" bIns="0" rtlCol="0" anchor="t"/>
          <a:lstStyle/>
          <a:p>
            <a:pPr marL="0" indent="0">
              <a:buNone/>
            </a:pPr>
            <a:r>
              <a:rPr lang="en-US" sz="2600" b="1" dirty="0">
                <a:solidFill>
                  <a:srgbClr val="C79A5C"/>
                </a:solidFill>
                <a:latin typeface="Host Grotesk" pitchFamily="34" charset="0"/>
                <a:ea typeface="Host Grotesk" pitchFamily="34" charset="-122"/>
                <a:cs typeface="Host Grotesk" pitchFamily="34" charset="-120"/>
              </a:rPr>
              <a:t>04</a:t>
            </a:r>
            <a:endParaRPr lang="en-US" sz="2600" dirty="0"/>
          </a:p>
        </p:txBody>
      </p:sp>
      <p:sp>
        <p:nvSpPr>
          <p:cNvPr id="22" name="Text 20"/>
          <p:cNvSpPr txBox="1"/>
          <p:nvPr/>
        </p:nvSpPr>
        <p:spPr>
          <a:xfrm>
            <a:off x="7237476" y="4233672"/>
            <a:ext cx="4219956" cy="274320"/>
          </a:xfrm>
          <a:prstGeom prst="rect">
            <a:avLst/>
          </a:prstGeom>
          <a:noFill/>
          <a:ln/>
        </p:spPr>
        <p:txBody>
          <a:bodyPr wrap="square" lIns="0" tIns="0" rIns="0" bIns="0" rtlCol="0" anchor="t"/>
          <a:lstStyle/>
          <a:p>
            <a:pPr marL="0" indent="0">
              <a:buNone/>
            </a:pPr>
            <a:r>
              <a:rPr lang="en-US" sz="1350" b="1" dirty="0">
                <a:solidFill>
                  <a:srgbClr val="FFFFFF"/>
                </a:solidFill>
                <a:latin typeface="Host Grotesk" pitchFamily="34" charset="0"/>
                <a:ea typeface="Host Grotesk" pitchFamily="34" charset="-122"/>
                <a:cs typeface="Host Grotesk" pitchFamily="34" charset="-120"/>
              </a:rPr>
              <a:t>Autoconocimiento y entorno</a:t>
            </a:r>
            <a:endParaRPr lang="en-US" sz="1350" dirty="0"/>
          </a:p>
        </p:txBody>
      </p:sp>
      <p:sp>
        <p:nvSpPr>
          <p:cNvPr id="23" name="Text 21"/>
          <p:cNvSpPr txBox="1"/>
          <p:nvPr/>
        </p:nvSpPr>
        <p:spPr>
          <a:xfrm>
            <a:off x="7237476" y="4553712"/>
            <a:ext cx="4219956" cy="594360"/>
          </a:xfrm>
          <a:prstGeom prst="rect">
            <a:avLst/>
          </a:prstGeom>
          <a:noFill/>
          <a:ln/>
        </p:spPr>
        <p:txBody>
          <a:bodyPr wrap="square" lIns="0" tIns="0" rIns="0" bIns="0" rtlCol="0" anchor="t"/>
          <a:lstStyle/>
          <a:p>
            <a:pPr marL="0" indent="0">
              <a:lnSpc>
                <a:spcPct val="105000"/>
              </a:lnSpc>
              <a:buNone/>
            </a:pPr>
            <a:r>
              <a:rPr lang="en-US" sz="1150" dirty="0">
                <a:solidFill>
                  <a:srgbClr val="C7CDD3"/>
                </a:solidFill>
                <a:latin typeface="Host Grotesk" pitchFamily="34" charset="0"/>
                <a:ea typeface="Host Grotesk" pitchFamily="34" charset="-122"/>
                <a:cs typeface="Host Grotesk" pitchFamily="34" charset="-120"/>
              </a:rPr>
              <a:t>Autocrítica sin sesgo de confirmación. Comunidad y red de apoyo que da retroalimentación honesta.</a:t>
            </a:r>
            <a:endParaRPr lang="en-US" sz="1150" dirty="0"/>
          </a:p>
        </p:txBody>
      </p:sp>
      <p:sp>
        <p:nvSpPr>
          <p:cNvPr id="24" name="Text 22"/>
          <p:cNvSpPr txBox="1"/>
          <p:nvPr/>
        </p:nvSpPr>
        <p:spPr>
          <a:xfrm>
            <a:off x="502920" y="5321808"/>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Las cuatro dimensiones esenciales que trabaja Ethos Poker junto al talento técnico.</a:t>
            </a:r>
            <a:endParaRPr lang="en-US" sz="1050" dirty="0"/>
          </a:p>
        </p:txBody>
      </p:sp>
      <p:sp>
        <p:nvSpPr>
          <p:cNvPr id="25" name="Text 23"/>
          <p:cNvSpPr txBox="1"/>
          <p:nvPr/>
        </p:nvSpPr>
        <p:spPr>
          <a:xfrm>
            <a:off x="502920" y="56692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350" dirty="0">
                <a:solidFill>
                  <a:srgbClr val="5B6773"/>
                </a:solidFill>
                <a:latin typeface="Host Grotesk" pitchFamily="34" charset="0"/>
                <a:ea typeface="Host Grotesk" pitchFamily="34" charset="-122"/>
                <a:cs typeface="Host Grotesk" pitchFamily="34" charset="-120"/>
              </a:rPr>
              <a:t>Fernando introduce la agresividad como marca de la casa: «aquí creamos puros jugadores agresivos», pero </a:t>
            </a:r>
            <a:r>
              <a:rPr lang="en-US" sz="1350" b="1" i="1" dirty="0">
                <a:solidFill>
                  <a:srgbClr val="1B2A36"/>
                </a:solidFill>
                <a:latin typeface="Host Grotesk" pitchFamily="34" charset="0"/>
                <a:ea typeface="Host Grotesk" pitchFamily="34" charset="-122"/>
                <a:cs typeface="Host Grotesk" pitchFamily="34" charset="-120"/>
              </a:rPr>
              <a:t>agresivos conscientes</a:t>
            </a:r>
            <a:r>
              <a:rPr lang="en-US" sz="1350" dirty="0">
                <a:solidFill>
                  <a:srgbClr val="5B6773"/>
                </a:solidFill>
                <a:latin typeface="Host Grotesk" pitchFamily="34" charset="0"/>
                <a:ea typeface="Host Grotesk" pitchFamily="34" charset="-122"/>
                <a:cs typeface="Host Grotesk" pitchFamily="34" charset="-120"/>
              </a:rPr>
              <a:t>, no agresivos locos. Saber cuándo acelerar y cuándo frenar.</a:t>
            </a:r>
            <a:r>
              <a:rPr lang="en-US" sz="1050" b="1" dirty="0">
                <a:solidFill>
                  <a:srgbClr val="A8622D"/>
                </a:solidFill>
                <a:latin typeface="Host Grotesk" pitchFamily="34" charset="0"/>
                <a:ea typeface="Host Grotesk" pitchFamily="34" charset="-122"/>
                <a:cs typeface="Host Grotesk" pitchFamily="34" charset="-120"/>
              </a:rPr>
              <a:t>  56:47</a:t>
            </a:r>
            <a:endParaRPr lang="en-US" sz="1350" dirty="0"/>
          </a:p>
        </p:txBody>
      </p:sp>
      <p:sp>
        <p:nvSpPr>
          <p:cNvPr id="26"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08</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Banca</a:t>
            </a:r>
            <a:endParaRPr lang="en-US" sz="2700" dirty="0"/>
          </a:p>
        </p:txBody>
      </p:sp>
      <p:sp>
        <p:nvSpPr>
          <p:cNvPr id="6" name="Shape 4"/>
          <p:cNvSpPr/>
          <p:nvPr/>
        </p:nvSpPr>
        <p:spPr>
          <a:xfrm>
            <a:off x="502920" y="1856232"/>
            <a:ext cx="11183112" cy="0"/>
          </a:xfrm>
          <a:prstGeom prst="line">
            <a:avLst/>
          </a:prstGeom>
          <a:noFill/>
          <a:ln w="12700">
            <a:solidFill>
              <a:srgbClr val="DCE1DC"/>
            </a:solidFill>
            <a:prstDash val="solid"/>
          </a:ln>
        </p:spPr>
      </p:sp>
      <p:sp>
        <p:nvSpPr>
          <p:cNvPr id="7" name="Text 5"/>
          <p:cNvSpPr txBox="1"/>
          <p:nvPr/>
        </p:nvSpPr>
        <p:spPr>
          <a:xfrm>
            <a:off x="502920" y="20116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La regla antigua de 100 buy-ins ya no es suficiente: hay más jugadores y más estudio, lo que aumenta la varianza. Fernando propone rangos actualizados según el nivel.</a:t>
            </a:r>
            <a:endParaRPr lang="en-US" sz="1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02920" y="2743200"/>
          <a:ext cx="11183112" cy="2194560"/>
        </p:xfrm>
        <a:graphic>
          <a:graphicData uri="http://schemas.openxmlformats.org/drawingml/2006/table">
            <a:tbl>
              <a:tblPr/>
              <a:tblGrid>
                <a:gridCol w="201168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gridCol w="4690872">
                  <a:extLst>
                    <a:ext uri="{9D8B030D-6E8A-4147-A177-3AD203B41FA5}">
                      <a16:colId xmlns:a16="http://schemas.microsoft.com/office/drawing/2014/main" val="20003"/>
                    </a:ext>
                  </a:extLst>
                </a:gridCol>
              </a:tblGrid>
              <a:tr h="438912">
                <a:tc>
                  <a:txBody>
                    <a:bodyPr/>
                    <a:lstStyle/>
                    <a:p>
                      <a:pPr marL="0" indent="0">
                        <a:buNone/>
                      </a:pPr>
                      <a:r>
                        <a:rPr lang="en-US" sz="1000" b="1" kern="0" spc="100" dirty="0">
                          <a:solidFill>
                            <a:srgbClr val="FFFFFF"/>
                          </a:solidFill>
                          <a:latin typeface="Host Grotesk" pitchFamily="34" charset="0"/>
                          <a:ea typeface="Host Grotesk" pitchFamily="34" charset="-122"/>
                          <a:cs typeface="Host Grotesk" pitchFamily="34" charset="-120"/>
                        </a:rPr>
                        <a:t>BUY-IN PROMEDIO</a:t>
                      </a:r>
                      <a:endParaRPr lang="en-US" sz="10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16222F"/>
                    </a:solidFill>
                  </a:tcPr>
                </a:tc>
                <a:tc>
                  <a:txBody>
                    <a:bodyPr/>
                    <a:lstStyle/>
                    <a:p>
                      <a:pPr marL="0" indent="0">
                        <a:buNone/>
                      </a:pPr>
                      <a:r>
                        <a:rPr lang="en-US" sz="1000" b="1" kern="0" spc="100" dirty="0">
                          <a:solidFill>
                            <a:srgbClr val="FFFFFF"/>
                          </a:solidFill>
                          <a:latin typeface="Host Grotesk" pitchFamily="34" charset="0"/>
                          <a:ea typeface="Host Grotesk" pitchFamily="34" charset="-122"/>
                          <a:cs typeface="Host Grotesk" pitchFamily="34" charset="-120"/>
                        </a:rPr>
                        <a:t>BUY-INS MÍNIMOS</a:t>
                      </a:r>
                      <a:endParaRPr lang="en-US" sz="10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16222F"/>
                    </a:solidFill>
                  </a:tcPr>
                </a:tc>
                <a:tc>
                  <a:txBody>
                    <a:bodyPr/>
                    <a:lstStyle/>
                    <a:p>
                      <a:pPr marL="0" indent="0">
                        <a:buNone/>
                      </a:pPr>
                      <a:r>
                        <a:rPr lang="en-US" sz="1000" b="1" kern="0" spc="100" dirty="0">
                          <a:solidFill>
                            <a:srgbClr val="FFFFFF"/>
                          </a:solidFill>
                          <a:latin typeface="Host Grotesk" pitchFamily="34" charset="0"/>
                          <a:ea typeface="Host Grotesk" pitchFamily="34" charset="-122"/>
                          <a:cs typeface="Host Grotesk" pitchFamily="34" charset="-120"/>
                        </a:rPr>
                        <a:t>BANCA APROXIMADA</a:t>
                      </a:r>
                      <a:endParaRPr lang="en-US" sz="10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16222F"/>
                    </a:solidFill>
                  </a:tcPr>
                </a:tc>
                <a:tc>
                  <a:txBody>
                    <a:bodyPr/>
                    <a:lstStyle/>
                    <a:p>
                      <a:pPr marL="0" indent="0">
                        <a:buNone/>
                      </a:pPr>
                      <a:r>
                        <a:rPr lang="en-US" sz="1000" b="1" kern="0" spc="100" dirty="0">
                          <a:solidFill>
                            <a:srgbClr val="FFFFFF"/>
                          </a:solidFill>
                          <a:latin typeface="Host Grotesk" pitchFamily="34" charset="0"/>
                          <a:ea typeface="Host Grotesk" pitchFamily="34" charset="-122"/>
                          <a:cs typeface="Host Grotesk" pitchFamily="34" charset="-120"/>
                        </a:rPr>
                        <a:t>NOTAS</a:t>
                      </a:r>
                      <a:endParaRPr lang="en-US" sz="10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16222F"/>
                    </a:solidFill>
                  </a:tcPr>
                </a:tc>
                <a:extLst>
                  <a:ext uri="{0D108BD9-81ED-4DB2-BD59-A6C34878D82A}">
                    <a16:rowId xmlns:a16="http://schemas.microsoft.com/office/drawing/2014/main" val="10000"/>
                  </a:ext>
                </a:extLst>
              </a:tr>
              <a:tr h="438912">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2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b="1" dirty="0">
                          <a:solidFill>
                            <a:srgbClr val="70000E"/>
                          </a:solidFill>
                          <a:latin typeface="Host Grotesk" pitchFamily="34" charset="0"/>
                          <a:ea typeface="Host Grotesk" pitchFamily="34" charset="-122"/>
                          <a:cs typeface="Host Grotesk" pitchFamily="34" charset="-120"/>
                        </a:rPr>
                        <a:t>hasta 100</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≈200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Menos nivel, se puede ser más agresivo con la banca.</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1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b="1" dirty="0">
                          <a:solidFill>
                            <a:srgbClr val="70000E"/>
                          </a:solidFill>
                          <a:latin typeface="Host Grotesk" pitchFamily="34" charset="0"/>
                          <a:ea typeface="Host Grotesk" pitchFamily="34" charset="-122"/>
                          <a:cs typeface="Host Grotesk" pitchFamily="34" charset="-120"/>
                        </a:rPr>
                        <a:t>300–700</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500–700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Mínimo para buen control de banca hoy.</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extLst>
                  <a:ext uri="{0D108BD9-81ED-4DB2-BD59-A6C34878D82A}">
                    <a16:rowId xmlns:a16="http://schemas.microsoft.com/office/drawing/2014/main" val="10002"/>
                  </a:ext>
                </a:extLst>
              </a:tr>
              <a:tr h="438912">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10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b="1" dirty="0">
                          <a:solidFill>
                            <a:srgbClr val="70000E"/>
                          </a:solidFill>
                          <a:latin typeface="Host Grotesk" pitchFamily="34" charset="0"/>
                          <a:ea typeface="Host Grotesk" pitchFamily="34" charset="-122"/>
                          <a:cs typeface="Host Grotesk" pitchFamily="34" charset="-120"/>
                        </a:rPr>
                        <a:t>300–500</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≈5 000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Rango estándar sugerido.</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50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b="1" dirty="0">
                          <a:solidFill>
                            <a:srgbClr val="70000E"/>
                          </a:solidFill>
                          <a:latin typeface="Host Grotesk" pitchFamily="34" charset="0"/>
                          <a:ea typeface="Host Grotesk" pitchFamily="34" charset="-122"/>
                          <a:cs typeface="Host Grotesk" pitchFamily="34" charset="-120"/>
                        </a:rPr>
                        <a:t>≈1 000</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≈50 000 USD</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tc>
                  <a:txBody>
                    <a:bodyPr/>
                    <a:lstStyle/>
                    <a:p>
                      <a:pPr marL="0" indent="0">
                        <a:buNone/>
                      </a:pPr>
                      <a:r>
                        <a:rPr lang="en-US" sz="1300" dirty="0">
                          <a:solidFill>
                            <a:srgbClr val="1B2A36"/>
                          </a:solidFill>
                          <a:latin typeface="Host Grotesk" pitchFamily="34" charset="0"/>
                          <a:ea typeface="Host Grotesk" pitchFamily="34" charset="-122"/>
                          <a:cs typeface="Host Grotesk" pitchFamily="34" charset="-120"/>
                        </a:rPr>
                        <a:t>Más alto el buy-in, mejor control exige — mayor nivel rival.</a:t>
                      </a:r>
                      <a:endParaRPr lang="en-US" sz="1300" dirty="0">
                        <a:latin typeface="Host Grotesk" charset="0"/>
                        <a:ea typeface="Host Grotesk" charset="0"/>
                        <a:cs typeface="Host Grotesk" charset="0"/>
                      </a:endParaRPr>
                    </a:p>
                  </a:txBody>
                  <a:tcPr marL="182880" marR="182880" marT="0" marB="0" anchor="ctr">
                    <a:lnL w="9525" cap="flat" cmpd="sng" algn="ctr">
                      <a:solidFill>
                        <a:srgbClr val="DCE1DC"/>
                      </a:solidFill>
                      <a:prstDash val="solid"/>
                      <a:round/>
                      <a:headEnd type="none" w="med" len="med"/>
                      <a:tailEnd type="none" w="med" len="med"/>
                    </a:lnL>
                    <a:lnR w="9525" cap="flat" cmpd="sng" algn="ctr">
                      <a:solidFill>
                        <a:srgbClr val="DCE1DC"/>
                      </a:solidFill>
                      <a:prstDash val="solid"/>
                      <a:round/>
                      <a:headEnd type="none" w="med" len="med"/>
                      <a:tailEnd type="none" w="med" len="med"/>
                    </a:lnR>
                    <a:lnT w="9525" cap="flat" cmpd="sng" algn="ctr">
                      <a:solidFill>
                        <a:srgbClr val="DCE1DC"/>
                      </a:solidFill>
                      <a:prstDash val="solid"/>
                      <a:round/>
                      <a:headEnd type="none" w="med" len="med"/>
                      <a:tailEnd type="none" w="med" len="med"/>
                    </a:lnT>
                    <a:lnB w="9525" cap="flat" cmpd="sng" algn="ctr">
                      <a:solidFill>
                        <a:srgbClr val="DCE1DC"/>
                      </a:solidFill>
                      <a:prstDash val="solid"/>
                      <a:round/>
                      <a:headEnd type="none" w="med" len="med"/>
                      <a:tailEnd type="none" w="med" len="med"/>
                    </a:lnB>
                    <a:solidFill>
                      <a:srgbClr val="F7F8F7"/>
                    </a:solidFill>
                  </a:tcPr>
                </a:tc>
                <a:extLst>
                  <a:ext uri="{0D108BD9-81ED-4DB2-BD59-A6C34878D82A}">
                    <a16:rowId xmlns:a16="http://schemas.microsoft.com/office/drawing/2014/main" val="10004"/>
                  </a:ext>
                </a:extLst>
              </a:tr>
            </a:tbl>
          </a:graphicData>
        </a:graphic>
      </p:graphicFrame>
      <p:sp>
        <p:nvSpPr>
          <p:cNvPr id="9" name="Text 6"/>
          <p:cNvSpPr txBox="1"/>
          <p:nvPr/>
        </p:nvSpPr>
        <p:spPr>
          <a:xfrm>
            <a:off x="502920" y="5029200"/>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Rangos de banca recomendados según el buy-in promedio; cifras aportadas por Fernando y Pepe en clase.</a:t>
            </a:r>
            <a:endParaRPr lang="en-US" sz="1050" dirty="0"/>
          </a:p>
        </p:txBody>
      </p:sp>
      <p:sp>
        <p:nvSpPr>
          <p:cNvPr id="10" name="Shape 7"/>
          <p:cNvSpPr/>
          <p:nvPr/>
        </p:nvSpPr>
        <p:spPr>
          <a:xfrm>
            <a:off x="502920" y="5394960"/>
            <a:ext cx="11183112" cy="86868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1" name="Text 8"/>
          <p:cNvSpPr txBox="1"/>
          <p:nvPr/>
        </p:nvSpPr>
        <p:spPr>
          <a:xfrm>
            <a:off x="731520" y="5394960"/>
            <a:ext cx="10789920" cy="868680"/>
          </a:xfrm>
          <a:prstGeom prst="rect">
            <a:avLst/>
          </a:prstGeom>
          <a:noFill/>
          <a:ln/>
        </p:spPr>
        <p:txBody>
          <a:bodyPr wrap="square" lIns="0" tIns="0" rIns="0" bIns="0" rtlCol="0" anchor="ctr"/>
          <a:lstStyle/>
          <a:p>
            <a:pPr marL="0" indent="0">
              <a:lnSpc>
                <a:spcPct val="110000"/>
              </a:lnSpc>
              <a:buNone/>
            </a:pPr>
            <a:r>
              <a:rPr lang="en-US" sz="1250" b="1" dirty="0">
                <a:solidFill>
                  <a:srgbClr val="70000E"/>
                </a:solidFill>
                <a:latin typeface="Host Grotesk" pitchFamily="34" charset="0"/>
                <a:ea typeface="Host Grotesk" pitchFamily="34" charset="-122"/>
                <a:cs typeface="Host Grotesk" pitchFamily="34" charset="-120"/>
              </a:rPr>
              <a:t>Advertencia explícita: </a:t>
            </a:r>
            <a:r>
              <a:rPr lang="en-US" sz="1250" dirty="0">
                <a:solidFill>
                  <a:srgbClr val="5B6773"/>
                </a:solidFill>
                <a:latin typeface="Host Grotesk" pitchFamily="34" charset="0"/>
                <a:ea typeface="Host Grotesk" pitchFamily="34" charset="-122"/>
                <a:cs typeface="Host Grotesk" pitchFamily="34" charset="-120"/>
              </a:rPr>
              <a:t>no usar dinero necesario para responsabilidades (familia, hijos, mensualidad del coche). Si se pica piedra correctamente, el momento de jugar alto llega. Fernando ejemplifica con su propio presente: juega entradas de hasta 10 000 USD sin que una pérdida altere sus finanzas.</a:t>
            </a:r>
            <a:r>
              <a:rPr lang="en-US" sz="1050" b="1" dirty="0">
                <a:solidFill>
                  <a:srgbClr val="A8622D"/>
                </a:solidFill>
                <a:latin typeface="Host Grotesk" pitchFamily="34" charset="0"/>
                <a:ea typeface="Host Grotesk" pitchFamily="34" charset="-122"/>
                <a:cs typeface="Host Grotesk" pitchFamily="34" charset="-120"/>
              </a:rPr>
              <a:t>  49:04</a:t>
            </a:r>
            <a:endParaRPr lang="en-US" sz="125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09</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Promesa</a:t>
            </a:r>
            <a:endParaRPr lang="en-US" sz="2700" dirty="0"/>
          </a:p>
        </p:txBody>
      </p:sp>
      <p:sp>
        <p:nvSpPr>
          <p:cNvPr id="4" name="Shape 2"/>
          <p:cNvSpPr/>
          <p:nvPr/>
        </p:nvSpPr>
        <p:spPr>
          <a:xfrm>
            <a:off x="502920" y="1856232"/>
            <a:ext cx="11183112" cy="0"/>
          </a:xfrm>
          <a:prstGeom prst="line">
            <a:avLst/>
          </a:prstGeom>
          <a:noFill/>
          <a:ln w="12700">
            <a:solidFill>
              <a:srgbClr val="DCE1DC"/>
            </a:solidFill>
            <a:prstDash val="solid"/>
          </a:ln>
        </p:spPr>
      </p:sp>
      <p:sp>
        <p:nvSpPr>
          <p:cNvPr id="5" name="Text 3"/>
          <p:cNvSpPr txBox="1"/>
          <p:nvPr/>
        </p:nvSpPr>
        <p:spPr>
          <a:xfrm>
            <a:off x="502920" y="2011680"/>
            <a:ext cx="11155680" cy="640080"/>
          </a:xfrm>
          <a:prstGeom prst="rect">
            <a:avLst/>
          </a:prstGeom>
          <a:noFill/>
          <a:ln/>
        </p:spPr>
        <p:txBody>
          <a:bodyPr wrap="square" lIns="0" tIns="0" rIns="0" bIns="0" rtlCol="0" anchor="t"/>
          <a:lstStyle/>
          <a:p>
            <a:pPr marL="0" indent="0">
              <a:lnSpc>
                <a:spcPct val="110000"/>
              </a:lnSpc>
              <a:spcAft>
                <a:spcPts val="600"/>
              </a:spcAft>
              <a:buNone/>
            </a:pPr>
            <a:r>
              <a:rPr lang="en-US" sz="1400" dirty="0">
                <a:solidFill>
                  <a:srgbClr val="5B6773"/>
                </a:solidFill>
                <a:latin typeface="Host Grotesk" pitchFamily="34" charset="0"/>
                <a:ea typeface="Host Grotesk" pitchFamily="34" charset="-122"/>
                <a:cs typeface="Host Grotesk" pitchFamily="34" charset="-120"/>
              </a:rPr>
              <a:t>La escuela se mueve entre lo que entrega y lo que explícitamente se niega a vender. Esa frontera es parte central del mensaje introductorio.</a:t>
            </a:r>
            <a:endParaRPr lang="en-US" sz="1400" dirty="0"/>
          </a:p>
        </p:txBody>
      </p:sp>
      <p:sp>
        <p:nvSpPr>
          <p:cNvPr id="6" name="Shape 4"/>
          <p:cNvSpPr/>
          <p:nvPr/>
        </p:nvSpPr>
        <p:spPr>
          <a:xfrm>
            <a:off x="502920" y="2697480"/>
            <a:ext cx="5504688" cy="32461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7" name="Shape 5"/>
          <p:cNvSpPr/>
          <p:nvPr/>
        </p:nvSpPr>
        <p:spPr>
          <a:xfrm>
            <a:off x="777240" y="2926080"/>
            <a:ext cx="2286000" cy="292608"/>
          </a:xfrm>
          <a:prstGeom prst="rect">
            <a:avLst/>
          </a:prstGeom>
          <a:solidFill>
            <a:srgbClr val="253746"/>
          </a:solidFill>
          <a:ln w="12700">
            <a:solidFill>
              <a:srgbClr val="253746"/>
            </a:solidFill>
            <a:prstDash val="solid"/>
          </a:ln>
        </p:spPr>
      </p:sp>
      <p:sp>
        <p:nvSpPr>
          <p:cNvPr id="8" name="Text 6"/>
          <p:cNvSpPr txBox="1"/>
          <p:nvPr/>
        </p:nvSpPr>
        <p:spPr>
          <a:xfrm>
            <a:off x="777240" y="2926080"/>
            <a:ext cx="2286000" cy="292608"/>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Host Grotesk" pitchFamily="34" charset="0"/>
                <a:ea typeface="Host Grotesk" pitchFamily="34" charset="-122"/>
                <a:cs typeface="Host Grotesk" pitchFamily="34" charset="-120"/>
              </a:rPr>
              <a:t>LO QUE ENTREGA</a:t>
            </a:r>
            <a:endParaRPr lang="en-US" sz="1000" dirty="0"/>
          </a:p>
        </p:txBody>
      </p:sp>
      <p:sp>
        <p:nvSpPr>
          <p:cNvPr id="9" name="Text 7"/>
          <p:cNvSpPr txBox="1"/>
          <p:nvPr/>
        </p:nvSpPr>
        <p:spPr>
          <a:xfrm>
            <a:off x="777240" y="3355848"/>
            <a:ext cx="5001768" cy="251460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Temario progresivo con bases preflop sólidas.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Clases de teoría y práctica de 1 h a 1 h 20.</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Soporte diario en WhatsApp con coaches.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Plataforma web con biblioteca, materiales y resúmenes.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Solver y replayer propios (gratuitos ≈2–3 semanas).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Home game mensual con descuentos para los puntos altos.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Ligas con paquetes a festivales (ej.: 1 500 USD WSOP).</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Guía puntual en control de banca, patrocinios, estrategia.</a:t>
            </a:r>
            <a:endParaRPr lang="en-US" sz="1300" dirty="0"/>
          </a:p>
        </p:txBody>
      </p:sp>
      <p:sp>
        <p:nvSpPr>
          <p:cNvPr id="10" name="Shape 8"/>
          <p:cNvSpPr/>
          <p:nvPr/>
        </p:nvSpPr>
        <p:spPr>
          <a:xfrm>
            <a:off x="6181344" y="2697480"/>
            <a:ext cx="5504688" cy="3246120"/>
          </a:xfrm>
          <a:prstGeom prst="rect">
            <a:avLst/>
          </a:prstGeom>
          <a:solidFill>
            <a:srgbClr val="FFFFFF"/>
          </a:solidFill>
          <a:ln w="9525">
            <a:solidFill>
              <a:srgbClr val="DCE1DC"/>
            </a:solidFill>
            <a:prstDash val="solid"/>
          </a:ln>
          <a:effectLst>
            <a:outerShdw blurRad="76200" dist="25400" dir="5400000" algn="bl" rotWithShape="0">
              <a:srgbClr val="000000">
                <a:alpha val="8000"/>
              </a:srgbClr>
            </a:outerShdw>
          </a:effectLst>
        </p:spPr>
      </p:sp>
      <p:sp>
        <p:nvSpPr>
          <p:cNvPr id="11" name="Shape 9"/>
          <p:cNvSpPr/>
          <p:nvPr/>
        </p:nvSpPr>
        <p:spPr>
          <a:xfrm>
            <a:off x="6455664" y="2926080"/>
            <a:ext cx="2286000" cy="292608"/>
          </a:xfrm>
          <a:prstGeom prst="rect">
            <a:avLst/>
          </a:prstGeom>
          <a:solidFill>
            <a:srgbClr val="70000E"/>
          </a:solidFill>
          <a:ln w="12700">
            <a:solidFill>
              <a:srgbClr val="70000E"/>
            </a:solidFill>
            <a:prstDash val="solid"/>
          </a:ln>
        </p:spPr>
      </p:sp>
      <p:sp>
        <p:nvSpPr>
          <p:cNvPr id="12" name="Text 10"/>
          <p:cNvSpPr txBox="1"/>
          <p:nvPr/>
        </p:nvSpPr>
        <p:spPr>
          <a:xfrm>
            <a:off x="6455664" y="2926080"/>
            <a:ext cx="2286000" cy="292608"/>
          </a:xfrm>
          <a:prstGeom prst="rect">
            <a:avLst/>
          </a:prstGeom>
          <a:noFill/>
          <a:ln/>
        </p:spPr>
        <p:txBody>
          <a:bodyPr wrap="square" lIns="0" tIns="0" rIns="0" bIns="0" rtlCol="0" anchor="ctr"/>
          <a:lstStyle/>
          <a:p>
            <a:pPr marL="0" indent="0" algn="ctr">
              <a:buNone/>
            </a:pPr>
            <a:r>
              <a:rPr lang="en-US" sz="1000" b="1" kern="0" spc="150" dirty="0">
                <a:solidFill>
                  <a:srgbClr val="FFFFFF"/>
                </a:solidFill>
                <a:latin typeface="Host Grotesk" pitchFamily="34" charset="0"/>
                <a:ea typeface="Host Grotesk" pitchFamily="34" charset="-122"/>
                <a:cs typeface="Host Grotesk" pitchFamily="34" charset="-120"/>
              </a:rPr>
              <a:t>LO QUE NO PROMETE</a:t>
            </a:r>
            <a:endParaRPr lang="en-US" sz="1000" dirty="0"/>
          </a:p>
        </p:txBody>
      </p:sp>
      <p:sp>
        <p:nvSpPr>
          <p:cNvPr id="13" name="Text 11"/>
          <p:cNvSpPr txBox="1"/>
          <p:nvPr/>
        </p:nvSpPr>
        <p:spPr>
          <a:xfrm>
            <a:off x="6455664" y="3355848"/>
            <a:ext cx="5001768" cy="251460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Resultados garantizados: no es «píldora mágica».</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Rapidez: puede tomar seis meses, un año, dos o más.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Terapia psicológica (sí ha habido sesiones puntuales con un doctor de mindfulness).</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Enseñanza de términos ni reglas básicas del juego.</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Reembolso tras expulsión por conducta.</a:t>
            </a:r>
            <a:endParaRPr lang="en-US" sz="1300" dirty="0"/>
          </a:p>
          <a:p>
            <a:pPr marL="177800" indent="-177800">
              <a:spcAft>
                <a:spcPts val="300"/>
              </a:spcAft>
              <a:buSzPct val="100000"/>
              <a:buChar char="•"/>
            </a:pPr>
            <a:r>
              <a:rPr lang="en-US" sz="1300" dirty="0">
                <a:solidFill>
                  <a:srgbClr val="1B2A36"/>
                </a:solidFill>
                <a:latin typeface="Host Grotesk" pitchFamily="34" charset="0"/>
                <a:ea typeface="Host Grotesk" pitchFamily="34" charset="-122"/>
                <a:cs typeface="Host Grotesk" pitchFamily="34" charset="-120"/>
              </a:rPr>
              <a:t>Cash games u Omaha — solo torneos de Texas Hold'em.</a:t>
            </a:r>
            <a:endParaRPr lang="en-US" sz="1300" dirty="0"/>
          </a:p>
        </p:txBody>
      </p:sp>
      <p:sp>
        <p:nvSpPr>
          <p:cNvPr id="14" name="Text 12"/>
          <p:cNvSpPr txBox="1"/>
          <p:nvPr/>
        </p:nvSpPr>
        <p:spPr>
          <a:xfrm>
            <a:off x="502920" y="6053328"/>
            <a:ext cx="11155680" cy="274320"/>
          </a:xfrm>
          <a:prstGeom prst="rect">
            <a:avLst/>
          </a:prstGeom>
          <a:noFill/>
          <a:ln/>
        </p:spPr>
        <p:txBody>
          <a:bodyPr wrap="square" lIns="0" tIns="0" rIns="0" bIns="0" rtlCol="0" anchor="t"/>
          <a:lstStyle/>
          <a:p>
            <a:pPr marL="0" indent="0">
              <a:buNone/>
            </a:pPr>
            <a:r>
              <a:rPr lang="en-US" sz="1050" i="1" dirty="0">
                <a:solidFill>
                  <a:srgbClr val="5B6773"/>
                </a:solidFill>
                <a:latin typeface="Host Grotesk" pitchFamily="34" charset="0"/>
                <a:ea typeface="Host Grotesk" pitchFamily="34" charset="-122"/>
                <a:cs typeface="Host Grotesk" pitchFamily="34" charset="-120"/>
              </a:rPr>
              <a:t>Lo que Ethos Poker ofrece frente a lo que no garantiza.</a:t>
            </a:r>
            <a:endParaRPr lang="en-US" sz="105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02920" y="932688"/>
            <a:ext cx="7315200" cy="274320"/>
          </a:xfrm>
          <a:prstGeom prst="rect">
            <a:avLst/>
          </a:prstGeom>
          <a:noFill/>
          <a:ln/>
        </p:spPr>
        <p:txBody>
          <a:bodyPr wrap="square" lIns="0" tIns="0" rIns="0" bIns="0" rtlCol="0" anchor="t"/>
          <a:lstStyle/>
          <a:p>
            <a:pPr marL="0" indent="0">
              <a:buNone/>
            </a:pPr>
            <a:r>
              <a:rPr lang="en-US" sz="1200" b="1" kern="0" spc="200" dirty="0">
                <a:solidFill>
                  <a:srgbClr val="A8622D"/>
                </a:solidFill>
                <a:latin typeface="Host Grotesk" pitchFamily="34" charset="0"/>
                <a:ea typeface="Host Grotesk" pitchFamily="34" charset="-122"/>
                <a:cs typeface="Host Grotesk" pitchFamily="34" charset="-120"/>
              </a:rPr>
              <a:t>SECCIÓN 09</a:t>
            </a:r>
            <a:endParaRPr lang="en-US" sz="1200" dirty="0"/>
          </a:p>
        </p:txBody>
      </p:sp>
      <p:sp>
        <p:nvSpPr>
          <p:cNvPr id="3" name="Text 1"/>
          <p:cNvSpPr txBox="1"/>
          <p:nvPr/>
        </p:nvSpPr>
        <p:spPr>
          <a:xfrm>
            <a:off x="502920" y="1207008"/>
            <a:ext cx="9326880" cy="594360"/>
          </a:xfrm>
          <a:prstGeom prst="rect">
            <a:avLst/>
          </a:prstGeom>
          <a:noFill/>
          <a:ln/>
        </p:spPr>
        <p:txBody>
          <a:bodyPr wrap="square" lIns="0" tIns="0" rIns="0" bIns="0" rtlCol="0" anchor="ctr"/>
          <a:lstStyle/>
          <a:p>
            <a:pPr marL="0" indent="0">
              <a:buNone/>
            </a:pPr>
            <a:r>
              <a:rPr lang="en-US" sz="2700" dirty="0">
                <a:solidFill>
                  <a:srgbClr val="1B2A36"/>
                </a:solidFill>
                <a:latin typeface="Host Grotesk" pitchFamily="34" charset="0"/>
                <a:ea typeface="Host Grotesk" pitchFamily="34" charset="-122"/>
                <a:cs typeface="Host Grotesk" pitchFamily="34" charset="-120"/>
              </a:rPr>
              <a:t>Promesa</a:t>
            </a:r>
            <a:endParaRPr lang="en-US" sz="2700" dirty="0"/>
          </a:p>
        </p:txBody>
      </p:sp>
      <p:sp>
        <p:nvSpPr>
          <p:cNvPr id="4" name="Shape 2"/>
          <p:cNvSpPr/>
          <p:nvPr/>
        </p:nvSpPr>
        <p:spPr>
          <a:xfrm>
            <a:off x="502920" y="1856232"/>
            <a:ext cx="11183112" cy="0"/>
          </a:xfrm>
          <a:prstGeom prst="line">
            <a:avLst/>
          </a:prstGeom>
          <a:noFill/>
          <a:ln w="12700">
            <a:solidFill>
              <a:srgbClr val="DCE1DC"/>
            </a:solidFill>
            <a:prstDash val="solid"/>
          </a:ln>
        </p:spPr>
      </p:sp>
      <p:sp>
        <p:nvSpPr>
          <p:cNvPr id="5" name="Shape 3"/>
          <p:cNvSpPr/>
          <p:nvPr/>
        </p:nvSpPr>
        <p:spPr>
          <a:xfrm>
            <a:off x="502920" y="2148840"/>
            <a:ext cx="5504688" cy="3840480"/>
          </a:xfrm>
          <a:prstGeom prst="rect">
            <a:avLst/>
          </a:prstGeom>
          <a:solidFill>
            <a:srgbClr val="16222F"/>
          </a:solidFill>
          <a:ln w="9525">
            <a:solidFill>
              <a:srgbClr val="223244"/>
            </a:solidFill>
            <a:prstDash val="solid"/>
          </a:ln>
        </p:spPr>
      </p:sp>
      <p:sp>
        <p:nvSpPr>
          <p:cNvPr id="6" name="Text 4"/>
          <p:cNvSpPr txBox="1"/>
          <p:nvPr/>
        </p:nvSpPr>
        <p:spPr>
          <a:xfrm>
            <a:off x="822960" y="2441448"/>
            <a:ext cx="3767328" cy="274320"/>
          </a:xfrm>
          <a:prstGeom prst="rect">
            <a:avLst/>
          </a:prstGeom>
          <a:noFill/>
          <a:ln/>
        </p:spPr>
        <p:txBody>
          <a:bodyPr wrap="square" lIns="0" tIns="0" rIns="0" bIns="0" rtlCol="0" anchor="t"/>
          <a:lstStyle/>
          <a:p>
            <a:pPr marL="0" indent="0">
              <a:buNone/>
            </a:pPr>
            <a:r>
              <a:rPr lang="en-US" sz="1100" b="1" kern="0" spc="150" dirty="0">
                <a:solidFill>
                  <a:srgbClr val="8FB0D9"/>
                </a:solidFill>
                <a:latin typeface="Host Grotesk" pitchFamily="34" charset="0"/>
                <a:ea typeface="Host Grotesk" pitchFamily="34" charset="-122"/>
                <a:cs typeface="Host Grotesk" pitchFamily="34" charset="-120"/>
              </a:rPr>
              <a:t>CONSEJO SOBRE ESPECIALIZACIÓN</a:t>
            </a:r>
            <a:endParaRPr lang="en-US" sz="1100" dirty="0"/>
          </a:p>
        </p:txBody>
      </p:sp>
      <p:sp>
        <p:nvSpPr>
          <p:cNvPr id="9" name="Text 7"/>
          <p:cNvSpPr txBox="1"/>
          <p:nvPr/>
        </p:nvSpPr>
        <p:spPr>
          <a:xfrm>
            <a:off x="822960" y="3017520"/>
            <a:ext cx="4864608" cy="2788920"/>
          </a:xfrm>
          <a:prstGeom prst="rect">
            <a:avLst/>
          </a:prstGeom>
          <a:noFill/>
          <a:ln/>
        </p:spPr>
        <p:txBody>
          <a:bodyPr wrap="square" lIns="0" tIns="0" rIns="0" bIns="0" rtlCol="0" anchor="t"/>
          <a:lstStyle/>
          <a:p>
            <a:pPr marL="0" indent="0">
              <a:lnSpc>
                <a:spcPct val="125000"/>
              </a:lnSpc>
              <a:buNone/>
            </a:pPr>
            <a:r>
              <a:rPr lang="en-US" sz="1600" dirty="0">
                <a:solidFill>
                  <a:srgbClr val="FFFFFF"/>
                </a:solidFill>
                <a:latin typeface="Host Grotesk" pitchFamily="34" charset="0"/>
                <a:ea typeface="Host Grotesk" pitchFamily="34" charset="-122"/>
                <a:cs typeface="Host Grotesk" pitchFamily="34" charset="-120"/>
              </a:rPr>
              <a:t>Ante la pregunta de Axel sobre combinar torneos y cash, Fernando recomienda enfocarse primero en una modalidad hasta solidificarla, luego moverse. Para quienes ya ganan en cash en vivo —«una minita de oro»— sugiere mantenerlo y migrar paso a paso.</a:t>
            </a:r>
            <a:endParaRPr lang="en-US" sz="1600" dirty="0"/>
          </a:p>
        </p:txBody>
      </p:sp>
      <p:sp>
        <p:nvSpPr>
          <p:cNvPr id="10" name="Shape 8"/>
          <p:cNvSpPr/>
          <p:nvPr/>
        </p:nvSpPr>
        <p:spPr>
          <a:xfrm>
            <a:off x="6181344" y="2148840"/>
            <a:ext cx="5504688" cy="3840480"/>
          </a:xfrm>
          <a:prstGeom prst="rect">
            <a:avLst/>
          </a:prstGeom>
          <a:solidFill>
            <a:srgbClr val="16222F"/>
          </a:solidFill>
          <a:ln w="9525">
            <a:solidFill>
              <a:srgbClr val="223244"/>
            </a:solidFill>
            <a:prstDash val="solid"/>
          </a:ln>
        </p:spPr>
      </p:sp>
      <p:sp>
        <p:nvSpPr>
          <p:cNvPr id="11" name="Text 9"/>
          <p:cNvSpPr txBox="1"/>
          <p:nvPr/>
        </p:nvSpPr>
        <p:spPr>
          <a:xfrm>
            <a:off x="6501384" y="2441448"/>
            <a:ext cx="3767328" cy="274320"/>
          </a:xfrm>
          <a:prstGeom prst="rect">
            <a:avLst/>
          </a:prstGeom>
          <a:noFill/>
          <a:ln/>
        </p:spPr>
        <p:txBody>
          <a:bodyPr wrap="square" lIns="0" tIns="0" rIns="0" bIns="0" rtlCol="0" anchor="t"/>
          <a:lstStyle/>
          <a:p>
            <a:pPr marL="0" indent="0">
              <a:buNone/>
            </a:pPr>
            <a:r>
              <a:rPr lang="en-US" sz="1100" b="1" kern="0" spc="150" dirty="0">
                <a:solidFill>
                  <a:srgbClr val="E3A99B"/>
                </a:solidFill>
                <a:latin typeface="Host Grotesk" pitchFamily="34" charset="0"/>
                <a:ea typeface="Host Grotesk" pitchFamily="34" charset="-122"/>
                <a:cs typeface="Host Grotesk" pitchFamily="34" charset="-120"/>
              </a:rPr>
              <a:t>DEDICACIÓN MÍNIMA SUGERIDA</a:t>
            </a:r>
            <a:endParaRPr lang="en-US" sz="1100" dirty="0"/>
          </a:p>
        </p:txBody>
      </p:sp>
      <p:sp>
        <p:nvSpPr>
          <p:cNvPr id="14" name="Text 12"/>
          <p:cNvSpPr txBox="1"/>
          <p:nvPr/>
        </p:nvSpPr>
        <p:spPr>
          <a:xfrm>
            <a:off x="6501384" y="3017520"/>
            <a:ext cx="4864608" cy="2788920"/>
          </a:xfrm>
          <a:prstGeom prst="rect">
            <a:avLst/>
          </a:prstGeom>
          <a:noFill/>
          <a:ln/>
        </p:spPr>
        <p:txBody>
          <a:bodyPr wrap="square" lIns="0" tIns="0" rIns="0" bIns="0" rtlCol="0" anchor="t"/>
          <a:lstStyle/>
          <a:p>
            <a:pPr marL="0" indent="0">
              <a:lnSpc>
                <a:spcPct val="125000"/>
              </a:lnSpc>
              <a:buNone/>
            </a:pPr>
            <a:r>
              <a:rPr lang="en-US" sz="1600" dirty="0">
                <a:solidFill>
                  <a:srgbClr val="FFFFFF"/>
                </a:solidFill>
                <a:latin typeface="Host Grotesk" pitchFamily="34" charset="0"/>
                <a:ea typeface="Host Grotesk" pitchFamily="34" charset="-122"/>
                <a:cs typeface="Host Grotesk" pitchFamily="34" charset="-120"/>
              </a:rPr>
              <a:t>Jugar al menos una vez por semana, idealmente domingo, con sesiones que pueden ir de 2 a 10 horas. El rango óptimo mencionado es cinco sesiones semanales, un día completo de estudio y uno de descanso — ajustable a la realidad de cada estudiante.</a:t>
            </a:r>
            <a:endParaRPr lang="en-US" sz="16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39B"/>
                </a:solidFill>
                <a:latin typeface="Host Grotesk"/>
                <a:ea typeface="Host Grotesk"/>
                <a:cs typeface="Host Grotesk"/>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02920" y="1417320"/>
            <a:ext cx="7315200" cy="274320"/>
          </a:xfrm>
          <a:prstGeom prst="rect">
            <a:avLst/>
          </a:prstGeom>
          <a:noFill/>
          <a:ln/>
        </p:spPr>
        <p:txBody>
          <a:bodyPr wrap="square" lIns="0" tIns="0" rIns="0" bIns="0" rtlCol="0" anchor="t"/>
          <a:lstStyle/>
          <a:p>
            <a:pPr marL="0" indent="0">
              <a:buNone/>
            </a:pPr>
            <a:r>
              <a:rPr lang="en-US" sz="1200" b="1" kern="0" spc="200" dirty="0">
                <a:solidFill>
                  <a:srgbClr val="C79A5C"/>
                </a:solidFill>
                <a:latin typeface="Host Grotesk" pitchFamily="34" charset="0"/>
                <a:ea typeface="Host Grotesk" pitchFamily="34" charset="-122"/>
                <a:cs typeface="Host Grotesk" pitchFamily="34" charset="-120"/>
              </a:rPr>
              <a:t>SECCIÓN 10 · CIERRE</a:t>
            </a:r>
            <a:endParaRPr lang="en-US" sz="1200" dirty="0"/>
          </a:p>
        </p:txBody>
      </p:sp>
      <p:sp>
        <p:nvSpPr>
          <p:cNvPr id="3" name="Text 1"/>
          <p:cNvSpPr txBox="1"/>
          <p:nvPr/>
        </p:nvSpPr>
        <p:spPr>
          <a:xfrm>
            <a:off x="502920" y="1920240"/>
            <a:ext cx="10241280" cy="1737360"/>
          </a:xfrm>
          <a:prstGeom prst="rect">
            <a:avLst/>
          </a:prstGeom>
          <a:noFill/>
          <a:ln/>
        </p:spPr>
        <p:txBody>
          <a:bodyPr wrap="square" lIns="0" tIns="0" rIns="0" bIns="0" rtlCol="0" anchor="t"/>
          <a:lstStyle/>
          <a:p>
            <a:pPr marL="0" indent="0">
              <a:lnSpc>
                <a:spcPct val="110000"/>
              </a:lnSpc>
              <a:buNone/>
            </a:pPr>
            <a:r>
              <a:rPr lang="en-US" sz="2800" i="1" dirty="0">
                <a:solidFill>
                  <a:srgbClr val="FFFFFF"/>
                </a:solidFill>
                <a:latin typeface="Host Grotesk" pitchFamily="34" charset="0"/>
                <a:ea typeface="Host Grotesk" pitchFamily="34" charset="-122"/>
                <a:cs typeface="Host Grotesk" pitchFamily="34" charset="-120"/>
              </a:rPr>
              <a:t>«El éxito duradero no se mide por un gran cobro de un título individual, sino por la capacidad de mantenerse rentable, enfocado y con claridad mental año tras año.»</a:t>
            </a:r>
            <a:endParaRPr lang="en-US" sz="2800" dirty="0"/>
          </a:p>
        </p:txBody>
      </p:sp>
      <p:sp>
        <p:nvSpPr>
          <p:cNvPr id="4" name="Text 2"/>
          <p:cNvSpPr txBox="1"/>
          <p:nvPr/>
        </p:nvSpPr>
        <p:spPr>
          <a:xfrm>
            <a:off x="502920" y="4160520"/>
            <a:ext cx="8778240" cy="1097280"/>
          </a:xfrm>
          <a:prstGeom prst="rect">
            <a:avLst/>
          </a:prstGeom>
          <a:noFill/>
          <a:ln/>
        </p:spPr>
        <p:txBody>
          <a:bodyPr wrap="square" lIns="0" tIns="0" rIns="0" bIns="0" rtlCol="0" anchor="t"/>
          <a:lstStyle/>
          <a:p>
            <a:pPr marL="0" indent="0">
              <a:lnSpc>
                <a:spcPct val="115000"/>
              </a:lnSpc>
              <a:buNone/>
            </a:pPr>
            <a:r>
              <a:rPr lang="en-US" sz="1500" dirty="0">
                <a:solidFill>
                  <a:srgbClr val="C7D0D6"/>
                </a:solidFill>
                <a:latin typeface="Host Grotesk" pitchFamily="34" charset="0"/>
                <a:ea typeface="Host Grotesk" pitchFamily="34" charset="-122"/>
                <a:cs typeface="Host Grotesk" pitchFamily="34" charset="-120"/>
              </a:rPr>
              <a:t>Fernando cierra insistiendo en la honestidad con uno mismo como requisito. La escuela puede dar herramientas; el estudiante decide cómo usarlas. Los próximos pasos del grupo gamma: Open Raise el lunes, defensa de Big Blind después, y práctica intercalada.</a:t>
            </a:r>
            <a:endParaRPr lang="en-US" sz="1500" dirty="0"/>
          </a:p>
        </p:txBody>
      </p:sp>
      <p:sp>
        <p:nvSpPr>
          <p:cNvPr id="7" name="Text 5"/>
          <p:cNvSpPr txBox="1"/>
          <p:nvPr/>
        </p:nvSpPr>
        <p:spPr>
          <a:xfrm>
            <a:off x="502920" y="6217920"/>
            <a:ext cx="7315200" cy="274320"/>
          </a:xfrm>
          <a:prstGeom prst="rect">
            <a:avLst/>
          </a:prstGeom>
          <a:noFill/>
          <a:ln/>
        </p:spPr>
        <p:txBody>
          <a:bodyPr wrap="square" lIns="0" tIns="0" rIns="0" bIns="0" rtlCol="0" anchor="t"/>
          <a:lstStyle/>
          <a:p>
            <a:pPr marL="0" indent="0">
              <a:buNone/>
            </a:pPr>
            <a:r>
              <a:rPr lang="en-US" sz="1050" dirty="0">
                <a:solidFill>
                  <a:srgbClr val="7C8A96"/>
                </a:solidFill>
                <a:latin typeface="Host Grotesk" pitchFamily="34" charset="0"/>
                <a:ea typeface="Host Grotesk" pitchFamily="34" charset="-122"/>
                <a:cs typeface="Host Grotesk" pitchFamily="34" charset="-120"/>
              </a:rPr>
              <a:t>Resumen de transcripción · Clase de introducción · Grupo Gamma</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Host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Host Grotesk"/>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1857</Words>
  <Application>Microsoft Office PowerPoint</Application>
  <PresentationFormat>Panorámica</PresentationFormat>
  <Paragraphs>253</Paragraphs>
  <Slides>14</Slides>
  <Notes>14</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14</vt:i4>
      </vt:variant>
    </vt:vector>
  </HeadingPairs>
  <TitlesOfParts>
    <vt:vector size="17" baseType="lpstr">
      <vt:lpstr>Arial</vt:lpstr>
      <vt:lpstr>Host Grotesk</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Ethos Poker · Clase de introducción</dc:title>
  <dc:subject>PptxGenJS Presentation</dc:subject>
  <dc:creator>Ethos Poker</dc:creator>
  <cp:lastModifiedBy>Luis Fernando Martin Del Campo Valencia</cp:lastModifiedBy>
  <cp:revision>2</cp:revision>
  <dcterms:created xsi:type="dcterms:W3CDTF">2026-10-03T13:08:56Z</dcterms:created>
  <dcterms:modified xsi:type="dcterms:W3CDTF">2026-10-03T13:14:07Z</dcterms:modified>
</cp:coreProperties>
</file>